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9" r:id="rId1"/>
  </p:sldMasterIdLst>
  <p:notesMasterIdLst>
    <p:notesMasterId r:id="rId167"/>
  </p:notesMasterIdLst>
  <p:sldIdLst>
    <p:sldId id="2076136192" r:id="rId2"/>
    <p:sldId id="8450" r:id="rId3"/>
    <p:sldId id="1688" r:id="rId4"/>
    <p:sldId id="317" r:id="rId5"/>
    <p:sldId id="290" r:id="rId6"/>
    <p:sldId id="259" r:id="rId7"/>
    <p:sldId id="329" r:id="rId8"/>
    <p:sldId id="327" r:id="rId9"/>
    <p:sldId id="1634" r:id="rId10"/>
    <p:sldId id="1612" r:id="rId11"/>
    <p:sldId id="1633" r:id="rId12"/>
    <p:sldId id="1689" r:id="rId13"/>
    <p:sldId id="326" r:id="rId14"/>
    <p:sldId id="1702" r:id="rId15"/>
    <p:sldId id="2076136202" r:id="rId16"/>
    <p:sldId id="2076136203" r:id="rId17"/>
    <p:sldId id="2076136194" r:id="rId18"/>
    <p:sldId id="2076136195" r:id="rId19"/>
    <p:sldId id="2076136197" r:id="rId20"/>
    <p:sldId id="2076136201" r:id="rId21"/>
    <p:sldId id="2076136199" r:id="rId22"/>
    <p:sldId id="2076136200" r:id="rId23"/>
    <p:sldId id="1637" r:id="rId24"/>
    <p:sldId id="1704" r:id="rId25"/>
    <p:sldId id="2076136204" r:id="rId26"/>
    <p:sldId id="2076136209" r:id="rId27"/>
    <p:sldId id="1787" r:id="rId28"/>
    <p:sldId id="1706" r:id="rId29"/>
    <p:sldId id="2076136205" r:id="rId30"/>
    <p:sldId id="2076136206" r:id="rId31"/>
    <p:sldId id="2076136207" r:id="rId32"/>
    <p:sldId id="2076136208" r:id="rId33"/>
    <p:sldId id="1714" r:id="rId34"/>
    <p:sldId id="1715" r:id="rId35"/>
    <p:sldId id="2076136223" r:id="rId36"/>
    <p:sldId id="2076136326" r:id="rId37"/>
    <p:sldId id="2076136220" r:id="rId38"/>
    <p:sldId id="2076136212" r:id="rId39"/>
    <p:sldId id="2076136221" r:id="rId40"/>
    <p:sldId id="2076136330" r:id="rId41"/>
    <p:sldId id="2076136331" r:id="rId42"/>
    <p:sldId id="2076136334" r:id="rId43"/>
    <p:sldId id="1665" r:id="rId44"/>
    <p:sldId id="2076136222" r:id="rId45"/>
    <p:sldId id="2076136224" r:id="rId46"/>
    <p:sldId id="2076136233" r:id="rId47"/>
    <p:sldId id="2076136226" r:id="rId48"/>
    <p:sldId id="2076136210" r:id="rId49"/>
    <p:sldId id="2076136214" r:id="rId50"/>
    <p:sldId id="2076136218" r:id="rId51"/>
    <p:sldId id="2076136225" r:id="rId52"/>
    <p:sldId id="2076136235" r:id="rId53"/>
    <p:sldId id="2076136234" r:id="rId54"/>
    <p:sldId id="2076136228" r:id="rId55"/>
    <p:sldId id="2076136229" r:id="rId56"/>
    <p:sldId id="2076136230" r:id="rId57"/>
    <p:sldId id="2076136231" r:id="rId58"/>
    <p:sldId id="2076136232" r:id="rId59"/>
    <p:sldId id="2076136236" r:id="rId60"/>
    <p:sldId id="2076136238" r:id="rId61"/>
    <p:sldId id="2076136239" r:id="rId62"/>
    <p:sldId id="2076136240" r:id="rId63"/>
    <p:sldId id="2076136241" r:id="rId64"/>
    <p:sldId id="2076136242" r:id="rId65"/>
    <p:sldId id="2076136243" r:id="rId66"/>
    <p:sldId id="2076136244" r:id="rId67"/>
    <p:sldId id="2076136245" r:id="rId68"/>
    <p:sldId id="2076136246" r:id="rId69"/>
    <p:sldId id="2076136247" r:id="rId70"/>
    <p:sldId id="2076136248" r:id="rId71"/>
    <p:sldId id="2076136227" r:id="rId72"/>
    <p:sldId id="2076136249" r:id="rId73"/>
    <p:sldId id="2076136333" r:id="rId74"/>
    <p:sldId id="2076136335" r:id="rId75"/>
    <p:sldId id="2076136336" r:id="rId76"/>
    <p:sldId id="2076136337" r:id="rId77"/>
    <p:sldId id="2076136332" r:id="rId78"/>
    <p:sldId id="1716" r:id="rId79"/>
    <p:sldId id="2076136250" r:id="rId80"/>
    <p:sldId id="2076136251" r:id="rId81"/>
    <p:sldId id="2076136327" r:id="rId82"/>
    <p:sldId id="2076136252" r:id="rId83"/>
    <p:sldId id="2076136253" r:id="rId84"/>
    <p:sldId id="2076136215" r:id="rId85"/>
    <p:sldId id="2076136217" r:id="rId86"/>
    <p:sldId id="2076136216" r:id="rId87"/>
    <p:sldId id="2076136219" r:id="rId88"/>
    <p:sldId id="2076136254" r:id="rId89"/>
    <p:sldId id="2076136255" r:id="rId90"/>
    <p:sldId id="2076136256" r:id="rId91"/>
    <p:sldId id="2076136261" r:id="rId92"/>
    <p:sldId id="2076136259" r:id="rId93"/>
    <p:sldId id="2076136258" r:id="rId94"/>
    <p:sldId id="2076136262" r:id="rId95"/>
    <p:sldId id="2076136263" r:id="rId96"/>
    <p:sldId id="2076136264" r:id="rId97"/>
    <p:sldId id="2076136265" r:id="rId98"/>
    <p:sldId id="2076136338" r:id="rId99"/>
    <p:sldId id="2076136339" r:id="rId100"/>
    <p:sldId id="2076136340" r:id="rId101"/>
    <p:sldId id="2076136341" r:id="rId102"/>
    <p:sldId id="1718" r:id="rId103"/>
    <p:sldId id="2076136270" r:id="rId104"/>
    <p:sldId id="2076136271" r:id="rId105"/>
    <p:sldId id="2076136272" r:id="rId106"/>
    <p:sldId id="2076136273" r:id="rId107"/>
    <p:sldId id="2076136274" r:id="rId108"/>
    <p:sldId id="2076136267" r:id="rId109"/>
    <p:sldId id="2076136275" r:id="rId110"/>
    <p:sldId id="2076136276" r:id="rId111"/>
    <p:sldId id="2076136277" r:id="rId112"/>
    <p:sldId id="2076136278" r:id="rId113"/>
    <p:sldId id="2076136279" r:id="rId114"/>
    <p:sldId id="2076136280" r:id="rId115"/>
    <p:sldId id="2076136281" r:id="rId116"/>
    <p:sldId id="2076136282" r:id="rId117"/>
    <p:sldId id="2076136283" r:id="rId118"/>
    <p:sldId id="2076136284" r:id="rId119"/>
    <p:sldId id="2076136268" r:id="rId120"/>
    <p:sldId id="2076136342" r:id="rId121"/>
    <p:sldId id="1720" r:id="rId122"/>
    <p:sldId id="2076136288" r:id="rId123"/>
    <p:sldId id="2076136296" r:id="rId124"/>
    <p:sldId id="2076136289" r:id="rId125"/>
    <p:sldId id="2076136290" r:id="rId126"/>
    <p:sldId id="2076136291" r:id="rId127"/>
    <p:sldId id="2076136292" r:id="rId128"/>
    <p:sldId id="2076136293" r:id="rId129"/>
    <p:sldId id="2076136295" r:id="rId130"/>
    <p:sldId id="2076136297" r:id="rId131"/>
    <p:sldId id="1724" r:id="rId132"/>
    <p:sldId id="2076136302" r:id="rId133"/>
    <p:sldId id="2076136304" r:id="rId134"/>
    <p:sldId id="2076136328" r:id="rId135"/>
    <p:sldId id="2076136298" r:id="rId136"/>
    <p:sldId id="2076136299" r:id="rId137"/>
    <p:sldId id="2076136307" r:id="rId138"/>
    <p:sldId id="2076136303" r:id="rId139"/>
    <p:sldId id="2076136305" r:id="rId140"/>
    <p:sldId id="2076136308" r:id="rId141"/>
    <p:sldId id="2076136309" r:id="rId142"/>
    <p:sldId id="2076136306" r:id="rId143"/>
    <p:sldId id="2076136310" r:id="rId144"/>
    <p:sldId id="2076136311" r:id="rId145"/>
    <p:sldId id="2076136312" r:id="rId146"/>
    <p:sldId id="2076136313" r:id="rId147"/>
    <p:sldId id="2076136300" r:id="rId148"/>
    <p:sldId id="2076136345" r:id="rId149"/>
    <p:sldId id="2076136346" r:id="rId150"/>
    <p:sldId id="2076136343" r:id="rId151"/>
    <p:sldId id="2076136344" r:id="rId152"/>
    <p:sldId id="1726" r:id="rId153"/>
    <p:sldId id="2076136319" r:id="rId154"/>
    <p:sldId id="2076136318" r:id="rId155"/>
    <p:sldId id="2076136314" r:id="rId156"/>
    <p:sldId id="2076136317" r:id="rId157"/>
    <p:sldId id="2076136320" r:id="rId158"/>
    <p:sldId id="2076136321" r:id="rId159"/>
    <p:sldId id="2076136322" r:id="rId160"/>
    <p:sldId id="2076136323" r:id="rId161"/>
    <p:sldId id="2076136324" r:id="rId162"/>
    <p:sldId id="2076136316" r:id="rId163"/>
    <p:sldId id="2076136315" r:id="rId164"/>
    <p:sldId id="312" r:id="rId165"/>
    <p:sldId id="2076136193" r:id="rId1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E9804B14-17E1-4DEA-B594-4C2FA5D73AF5}">
          <p14:sldIdLst>
            <p14:sldId id="2076136192"/>
            <p14:sldId id="8450"/>
          </p14:sldIdLst>
        </p14:section>
        <p14:section name="Coach responsibilities" id="{003ACC31-3A1F-3345-BB9C-CBAAC328148E}">
          <p14:sldIdLst>
            <p14:sldId id="1688"/>
            <p14:sldId id="317"/>
            <p14:sldId id="290"/>
          </p14:sldIdLst>
        </p14:section>
        <p14:section name="Code of Conduct etc" id="{02295082-37C9-1847-A15F-310B107BF574}">
          <p14:sldIdLst>
            <p14:sldId id="259"/>
            <p14:sldId id="329"/>
            <p14:sldId id="327"/>
            <p14:sldId id="1634"/>
            <p14:sldId id="1612"/>
          </p14:sldIdLst>
        </p14:section>
        <p14:section name="Overall guidance" id="{9DC9C4C4-9EAB-4D9B-9C4F-0E433DD0F4B3}">
          <p14:sldIdLst>
            <p14:sldId id="1633"/>
            <p14:sldId id="1689"/>
          </p14:sldIdLst>
        </p14:section>
        <p14:section name="Overview" id="{2AF8B98A-06A5-46FB-AE0B-A895C30EA937}">
          <p14:sldIdLst>
            <p14:sldId id="326"/>
            <p14:sldId id="1702"/>
            <p14:sldId id="2076136202"/>
            <p14:sldId id="2076136203"/>
            <p14:sldId id="2076136194"/>
            <p14:sldId id="2076136195"/>
            <p14:sldId id="2076136197"/>
            <p14:sldId id="2076136201"/>
          </p14:sldIdLst>
        </p14:section>
        <p14:section name="Challenge 0" id="{793C526A-D29F-43F0-8C19-8734BE2F0AC2}">
          <p14:sldIdLst>
            <p14:sldId id="2076136199"/>
            <p14:sldId id="2076136200"/>
          </p14:sldIdLst>
        </p14:section>
        <p14:section name="Challenge 1" id="{0319D590-C75F-4B90-8AB5-EE62A5E0424C}">
          <p14:sldIdLst>
            <p14:sldId id="1637"/>
            <p14:sldId id="1704"/>
            <p14:sldId id="2076136204"/>
            <p14:sldId id="2076136209"/>
            <p14:sldId id="1787"/>
            <p14:sldId id="1706"/>
            <p14:sldId id="2076136205"/>
          </p14:sldIdLst>
        </p14:section>
        <p14:section name="Challenge 1 - Known Issues - Azure DevOps" id="{854EA571-AE05-46B9-B7A5-4878D10912ED}">
          <p14:sldIdLst>
            <p14:sldId id="2076136206"/>
            <p14:sldId id="2076136207"/>
            <p14:sldId id="2076136208"/>
          </p14:sldIdLst>
        </p14:section>
        <p14:section name="Challenge 2" id="{E590BF30-7BF2-9241-9CC2-A3F900AE0A78}">
          <p14:sldIdLst>
            <p14:sldId id="1714"/>
            <p14:sldId id="1715"/>
            <p14:sldId id="2076136223"/>
            <p14:sldId id="2076136326"/>
          </p14:sldIdLst>
        </p14:section>
        <p14:section name="Challenge 2 - Azure DevOps" id="{628656EC-BE65-4BE9-9338-04CEEDA4F709}">
          <p14:sldIdLst>
            <p14:sldId id="2076136220"/>
            <p14:sldId id="2076136212"/>
          </p14:sldIdLst>
        </p14:section>
        <p14:section name="Challenge 2 - GitHub" id="{6385BA10-A23C-47E5-9ABF-B26DCC15D41A}">
          <p14:sldIdLst>
            <p14:sldId id="2076136221"/>
            <p14:sldId id="2076136330"/>
            <p14:sldId id="2076136331"/>
            <p14:sldId id="2076136334"/>
          </p14:sldIdLst>
        </p14:section>
        <p14:section name="Challenge 3" id="{7CC89BCA-815E-485C-B654-BE0374AA50CC}">
          <p14:sldIdLst>
            <p14:sldId id="1665"/>
            <p14:sldId id="2076136222"/>
            <p14:sldId id="2076136224"/>
            <p14:sldId id="2076136233"/>
          </p14:sldIdLst>
        </p14:section>
        <p14:section name="Challenge 3 - Azure DevOps" id="{579B6055-7D31-4460-A7CC-241417071C3E}">
          <p14:sldIdLst>
            <p14:sldId id="2076136226"/>
            <p14:sldId id="2076136210"/>
            <p14:sldId id="2076136214"/>
            <p14:sldId id="2076136218"/>
            <p14:sldId id="2076136225"/>
            <p14:sldId id="2076136235"/>
            <p14:sldId id="2076136234"/>
            <p14:sldId id="2076136228"/>
            <p14:sldId id="2076136229"/>
            <p14:sldId id="2076136230"/>
            <p14:sldId id="2076136231"/>
            <p14:sldId id="2076136232"/>
            <p14:sldId id="2076136236"/>
            <p14:sldId id="2076136238"/>
            <p14:sldId id="2076136239"/>
            <p14:sldId id="2076136240"/>
            <p14:sldId id="2076136241"/>
            <p14:sldId id="2076136242"/>
            <p14:sldId id="2076136243"/>
            <p14:sldId id="2076136244"/>
            <p14:sldId id="2076136245"/>
            <p14:sldId id="2076136246"/>
            <p14:sldId id="2076136247"/>
            <p14:sldId id="2076136248"/>
          </p14:sldIdLst>
        </p14:section>
        <p14:section name="Challenge 3 - GitHub" id="{DEFE71D7-E2A2-4F7C-B47C-561FF0A5E90B}">
          <p14:sldIdLst>
            <p14:sldId id="2076136227"/>
            <p14:sldId id="2076136249"/>
            <p14:sldId id="2076136333"/>
            <p14:sldId id="2076136335"/>
            <p14:sldId id="2076136336"/>
            <p14:sldId id="2076136337"/>
            <p14:sldId id="2076136332"/>
          </p14:sldIdLst>
        </p14:section>
        <p14:section name="Challenge 4" id="{201FFBE9-3DBF-4299-83E4-BAF658D59D56}">
          <p14:sldIdLst>
            <p14:sldId id="1716"/>
            <p14:sldId id="2076136250"/>
            <p14:sldId id="2076136251"/>
            <p14:sldId id="2076136327"/>
          </p14:sldIdLst>
        </p14:section>
        <p14:section name="Challenge 4 - Azure DevOps" id="{8215E283-E1B0-4C49-9486-AC01C3C16F47}">
          <p14:sldIdLst>
            <p14:sldId id="2076136252"/>
            <p14:sldId id="2076136253"/>
            <p14:sldId id="2076136215"/>
            <p14:sldId id="2076136217"/>
            <p14:sldId id="2076136216"/>
            <p14:sldId id="2076136219"/>
            <p14:sldId id="2076136254"/>
            <p14:sldId id="2076136255"/>
            <p14:sldId id="2076136256"/>
            <p14:sldId id="2076136261"/>
            <p14:sldId id="2076136259"/>
            <p14:sldId id="2076136258"/>
            <p14:sldId id="2076136262"/>
            <p14:sldId id="2076136263"/>
            <p14:sldId id="2076136264"/>
          </p14:sldIdLst>
        </p14:section>
        <p14:section name="Challenge 4 - GitHub" id="{5D5BBC1B-9958-4AF4-8BEF-7778AFA14890}">
          <p14:sldIdLst>
            <p14:sldId id="2076136265"/>
            <p14:sldId id="2076136338"/>
            <p14:sldId id="2076136339"/>
            <p14:sldId id="2076136340"/>
            <p14:sldId id="2076136341"/>
          </p14:sldIdLst>
        </p14:section>
        <p14:section name="Challenge 5" id="{F17BF570-521B-48F0-AA57-08393C79F3EB}">
          <p14:sldIdLst>
            <p14:sldId id="1718"/>
            <p14:sldId id="2076136270"/>
            <p14:sldId id="2076136271"/>
            <p14:sldId id="2076136272"/>
            <p14:sldId id="2076136273"/>
            <p14:sldId id="2076136274"/>
          </p14:sldIdLst>
        </p14:section>
        <p14:section name="Challenge 5 - Azure DevOps" id="{92771FDC-83E5-49C2-9834-9DAC6E235FF5}">
          <p14:sldIdLst>
            <p14:sldId id="2076136267"/>
            <p14:sldId id="2076136275"/>
            <p14:sldId id="2076136276"/>
            <p14:sldId id="2076136277"/>
            <p14:sldId id="2076136278"/>
            <p14:sldId id="2076136279"/>
            <p14:sldId id="2076136280"/>
            <p14:sldId id="2076136281"/>
            <p14:sldId id="2076136282"/>
            <p14:sldId id="2076136283"/>
            <p14:sldId id="2076136284"/>
          </p14:sldIdLst>
        </p14:section>
        <p14:section name="Challenge 5 - GitHub" id="{85619327-25E6-4CEE-8575-C1695265A01C}">
          <p14:sldIdLst>
            <p14:sldId id="2076136268"/>
            <p14:sldId id="2076136342"/>
          </p14:sldIdLst>
        </p14:section>
        <p14:section name="Challenge 6" id="{425E3D13-E0BF-49A1-A0E6-291DFE746861}">
          <p14:sldIdLst>
            <p14:sldId id="1720"/>
            <p14:sldId id="2076136288"/>
            <p14:sldId id="2076136296"/>
            <p14:sldId id="2076136289"/>
            <p14:sldId id="2076136290"/>
            <p14:sldId id="2076136291"/>
            <p14:sldId id="2076136292"/>
            <p14:sldId id="2076136293"/>
            <p14:sldId id="2076136295"/>
            <p14:sldId id="2076136297"/>
          </p14:sldIdLst>
        </p14:section>
        <p14:section name="Challenge 7" id="{733F90F1-79BB-428A-A7B8-A69B6031E807}">
          <p14:sldIdLst>
            <p14:sldId id="1724"/>
            <p14:sldId id="2076136302"/>
            <p14:sldId id="2076136304"/>
            <p14:sldId id="2076136328"/>
          </p14:sldIdLst>
        </p14:section>
        <p14:section name="Challenge 7 - Azure DevOps" id="{06AA559C-8C13-406D-8F85-1454CE3E4787}">
          <p14:sldIdLst>
            <p14:sldId id="2076136298"/>
            <p14:sldId id="2076136299"/>
            <p14:sldId id="2076136307"/>
            <p14:sldId id="2076136303"/>
            <p14:sldId id="2076136305"/>
            <p14:sldId id="2076136308"/>
            <p14:sldId id="2076136309"/>
            <p14:sldId id="2076136306"/>
            <p14:sldId id="2076136310"/>
            <p14:sldId id="2076136311"/>
            <p14:sldId id="2076136312"/>
            <p14:sldId id="2076136313"/>
          </p14:sldIdLst>
        </p14:section>
        <p14:section name="Challenge 7 - GitHub" id="{321068C6-68EA-4AE9-A5BF-82ED2761B7FE}">
          <p14:sldIdLst>
            <p14:sldId id="2076136300"/>
            <p14:sldId id="2076136345"/>
            <p14:sldId id="2076136346"/>
            <p14:sldId id="2076136343"/>
            <p14:sldId id="2076136344"/>
          </p14:sldIdLst>
        </p14:section>
        <p14:section name="Challenge 8" id="{10C71ECE-815D-4C8A-A842-75A28190DF46}">
          <p14:sldIdLst>
            <p14:sldId id="1726"/>
            <p14:sldId id="2076136319"/>
            <p14:sldId id="2076136318"/>
          </p14:sldIdLst>
        </p14:section>
        <p14:section name="Challenge 8 - Azure DevOps" id="{2A2DC784-7E3F-4213-9E9E-3635A54A27F1}">
          <p14:sldIdLst>
            <p14:sldId id="2076136314"/>
            <p14:sldId id="2076136317"/>
            <p14:sldId id="2076136320"/>
            <p14:sldId id="2076136321"/>
            <p14:sldId id="2076136322"/>
            <p14:sldId id="2076136323"/>
            <p14:sldId id="2076136324"/>
          </p14:sldIdLst>
        </p14:section>
        <p14:section name="Challenge 8 - GitHub" id="{9CC92995-56D0-4A52-AF11-9211BD3E3684}">
          <p14:sldIdLst>
            <p14:sldId id="2076136316"/>
            <p14:sldId id="2076136315"/>
          </p14:sldIdLst>
        </p14:section>
        <p14:section name="Conclusion" id="{A09B48B4-CE36-4EFF-B9C5-9B20CC4A2701}">
          <p14:sldIdLst>
            <p14:sldId id="312"/>
            <p14:sldId id="207613619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FFFFFF"/>
    <a:srgbClr val="000000"/>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3" autoAdjust="0"/>
    <p:restoredTop sz="78296" autoAdjust="0"/>
  </p:normalViewPr>
  <p:slideViewPr>
    <p:cSldViewPr snapToGrid="0">
      <p:cViewPr varScale="1">
        <p:scale>
          <a:sx n="128" d="100"/>
          <a:sy n="128" d="100"/>
        </p:scale>
        <p:origin x="3978" y="126"/>
      </p:cViewPr>
      <p:guideLst/>
    </p:cSldViewPr>
  </p:slideViewPr>
  <p:outlineViewPr>
    <p:cViewPr>
      <p:scale>
        <a:sx n="33" d="100"/>
        <a:sy n="33" d="100"/>
      </p:scale>
      <p:origin x="0" y="-934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70794-E991-4AC3-B1FB-D281FF24694D}" type="datetimeFigureOut">
              <a:rPr lang="en-US" smtClean="0"/>
              <a:t>5/22/2020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6040F-C53F-4557-A13F-96281879C2EF}" type="slidenum">
              <a:rPr lang="en-US" smtClean="0"/>
              <a:t>‹#›</a:t>
            </a:fld>
            <a:endParaRPr lang="en-US"/>
          </a:p>
        </p:txBody>
      </p:sp>
    </p:spTree>
    <p:extLst>
      <p:ext uri="{BB962C8B-B14F-4D97-AF65-F5344CB8AC3E}">
        <p14:creationId xmlns:p14="http://schemas.microsoft.com/office/powerpoint/2010/main" val="3976887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help.github.com/en/github/managing-your-work-on-github/linking-a-pull-request-to-an-issu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OpenHack!</a:t>
            </a:r>
          </a:p>
          <a:p>
            <a:endParaRPr lang="en-US" dirty="0"/>
          </a:p>
          <a:p>
            <a:r>
              <a:rPr lang="en-US" dirty="0"/>
              <a:t>Thank you for being here!</a:t>
            </a:r>
          </a:p>
          <a:p>
            <a:endParaRPr lang="en-US" dirty="0"/>
          </a:p>
          <a:p>
            <a:r>
              <a:rPr lang="en-US" dirty="0"/>
              <a:t>My name is Tristan Gorringe, I’m a PM in Commercial Software Engineering and I’ll be leading you through the OpenHack experience along side Dariusz </a:t>
            </a:r>
            <a:r>
              <a:rPr lang="en-US" dirty="0" err="1"/>
              <a:t>Porowski</a:t>
            </a:r>
            <a:r>
              <a:rPr lang="en-US" dirty="0"/>
              <a:t> who is an Engineer also in CSE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are attending Ready for their first time?</a:t>
            </a:r>
          </a:p>
          <a:p>
            <a:endParaRPr lang="en-US" dirty="0"/>
          </a:p>
          <a:p>
            <a:r>
              <a:rPr lang="en-US" dirty="0"/>
              <a:t>How many are attending their first OpenHack?</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5/22/2020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8094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346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Your mission, should you accept it, is to update the APIs to incorporate any business requirements while keeping the application functional.</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E12272-06EF-4B01-BAAD-9F0695F241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408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 through the challenges in the order the teams will see them during the event. Think about your approach to these challenges and how you are planning on assisting your team as they move through them. Is there an area you  have a lot of experience? For each challenge, we will take a moment for people to identify technology/concepts they are deep in and they will be someone who can be available for back up to a coach with less experience in a specific area. </a:t>
            </a:r>
          </a:p>
          <a:p>
            <a:endParaRPr lang="en-US" dirty="0"/>
          </a:p>
          <a:p>
            <a:r>
              <a:rPr lang="en-US" dirty="0"/>
              <a:t>If there is an aspect of a challenge where you would like to know who to ask questions of and we don’t cover it, let us know before we move on so you can have the resources you need for a successful hack.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925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14</a:t>
            </a:fld>
            <a:endParaRPr lang="en-US"/>
          </a:p>
        </p:txBody>
      </p:sp>
    </p:spTree>
    <p:extLst>
      <p:ext uri="{BB962C8B-B14F-4D97-AF65-F5344CB8AC3E}">
        <p14:creationId xmlns:p14="http://schemas.microsoft.com/office/powerpoint/2010/main" val="2437515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15</a:t>
            </a:fld>
            <a:endParaRPr lang="en-US"/>
          </a:p>
        </p:txBody>
      </p:sp>
    </p:spTree>
    <p:extLst>
      <p:ext uri="{BB962C8B-B14F-4D97-AF65-F5344CB8AC3E}">
        <p14:creationId xmlns:p14="http://schemas.microsoft.com/office/powerpoint/2010/main" val="4019933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DCE6040F-C53F-4557-A13F-96281879C2EF}" type="slidenum">
              <a:rPr lang="en-US" smtClean="0"/>
              <a:t>16</a:t>
            </a:fld>
            <a:endParaRPr lang="en-US"/>
          </a:p>
        </p:txBody>
      </p:sp>
    </p:spTree>
    <p:extLst>
      <p:ext uri="{BB962C8B-B14F-4D97-AF65-F5344CB8AC3E}">
        <p14:creationId xmlns:p14="http://schemas.microsoft.com/office/powerpoint/2010/main" val="3722729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25</a:t>
            </a:fld>
            <a:endParaRPr lang="en-US"/>
          </a:p>
        </p:txBody>
      </p:sp>
    </p:spTree>
    <p:extLst>
      <p:ext uri="{BB962C8B-B14F-4D97-AF65-F5344CB8AC3E}">
        <p14:creationId xmlns:p14="http://schemas.microsoft.com/office/powerpoint/2010/main" val="4227783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Repo: Instead of forking a repo, it’s good to encourage your team to clone, change the repo remote and then push to a new repo.</a:t>
            </a:r>
            <a:br>
              <a:rPr lang="en-US" dirty="0"/>
            </a:br>
            <a:r>
              <a:rPr lang="en-US" dirty="0"/>
              <a:t>The reason for this is that a lot of teams often open a PR back to Azure-Samples. It also makes the forked list very large. Here are the steps to set up a team GH Repo:</a:t>
            </a:r>
          </a:p>
          <a:p>
            <a:endParaRPr lang="en-US" dirty="0"/>
          </a:p>
          <a:p>
            <a:r>
              <a:rPr lang="en-US" dirty="0"/>
              <a:t>Create a new Repo in </a:t>
            </a:r>
            <a:r>
              <a:rPr lang="en-US" dirty="0" err="1"/>
              <a:t>Github</a:t>
            </a:r>
            <a:r>
              <a:rPr lang="en-US" dirty="0"/>
              <a:t>. </a:t>
            </a:r>
          </a:p>
          <a:p>
            <a:r>
              <a:rPr lang="en-US" dirty="0"/>
              <a:t>git clone https://github.com/Azure-Samples/openhack-devops-team.git</a:t>
            </a:r>
          </a:p>
          <a:p>
            <a:r>
              <a:rPr lang="en-US" dirty="0"/>
              <a:t>git remote set-</a:t>
            </a:r>
            <a:r>
              <a:rPr lang="en-US" dirty="0" err="1"/>
              <a:t>url</a:t>
            </a:r>
            <a:r>
              <a:rPr lang="en-US" dirty="0"/>
              <a:t> origin &lt;new repo git </a:t>
            </a:r>
            <a:r>
              <a:rPr lang="en-US" dirty="0" err="1"/>
              <a:t>url</a:t>
            </a:r>
            <a:r>
              <a:rPr lang="en-US" dirty="0"/>
              <a:t>&gt;</a:t>
            </a:r>
          </a:p>
          <a:p>
            <a:r>
              <a:rPr lang="en-US" dirty="0"/>
              <a:t>git remote –v    //verify new </a:t>
            </a:r>
            <a:r>
              <a:rPr lang="en-US" dirty="0" err="1"/>
              <a:t>url</a:t>
            </a:r>
            <a:endParaRPr lang="en-US" dirty="0"/>
          </a:p>
          <a:p>
            <a:r>
              <a:rPr lang="en-US" dirty="0"/>
              <a:t>git push –u origin master</a:t>
            </a:r>
          </a:p>
        </p:txBody>
      </p:sp>
      <p:sp>
        <p:nvSpPr>
          <p:cNvPr id="4" name="Slide Number Placeholder 3"/>
          <p:cNvSpPr>
            <a:spLocks noGrp="1"/>
          </p:cNvSpPr>
          <p:nvPr>
            <p:ph type="sldNum" sz="quarter" idx="5"/>
          </p:nvPr>
        </p:nvSpPr>
        <p:spPr/>
        <p:txBody>
          <a:bodyPr/>
          <a:lstStyle/>
          <a:p>
            <a:fld id="{DCE6040F-C53F-4557-A13F-96281879C2EF}" type="slidenum">
              <a:rPr lang="en-US" smtClean="0"/>
              <a:t>34</a:t>
            </a:fld>
            <a:endParaRPr lang="en-US"/>
          </a:p>
        </p:txBody>
      </p:sp>
    </p:spTree>
    <p:extLst>
      <p:ext uri="{BB962C8B-B14F-4D97-AF65-F5344CB8AC3E}">
        <p14:creationId xmlns:p14="http://schemas.microsoft.com/office/powerpoint/2010/main" val="4201411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38</a:t>
            </a:fld>
            <a:endParaRPr lang="en-US"/>
          </a:p>
        </p:txBody>
      </p:sp>
    </p:spTree>
    <p:extLst>
      <p:ext uri="{BB962C8B-B14F-4D97-AF65-F5344CB8AC3E}">
        <p14:creationId xmlns:p14="http://schemas.microsoft.com/office/powerpoint/2010/main" val="1053851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40</a:t>
            </a:fld>
            <a:endParaRPr lang="en-US"/>
          </a:p>
        </p:txBody>
      </p:sp>
    </p:spTree>
    <p:extLst>
      <p:ext uri="{BB962C8B-B14F-4D97-AF65-F5344CB8AC3E}">
        <p14:creationId xmlns:p14="http://schemas.microsoft.com/office/powerpoint/2010/main" val="1719492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OpenHack?</a:t>
            </a:r>
          </a:p>
          <a:p>
            <a:endParaRPr lang="en-US" dirty="0"/>
          </a:p>
          <a:p>
            <a:pPr marL="171450" indent="-171450">
              <a:buFont typeface="Arial" panose="020B0604020202020204" pitchFamily="34" charset="0"/>
              <a:buChar char="•"/>
            </a:pPr>
            <a:r>
              <a:rPr lang="en-US" dirty="0"/>
              <a:t>Challenged based – increasing difficulty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Team based – work together and communicate, your team is your family for the next two days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Immersive – real-world scenarios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Feedback – improve product offerings through direct feedback loop with engineering and documentation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4A558-2D39-4963-801C-D8D0AB93CA23}"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41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41</a:t>
            </a:fld>
            <a:endParaRPr lang="en-US"/>
          </a:p>
        </p:txBody>
      </p:sp>
    </p:spTree>
    <p:extLst>
      <p:ext uri="{BB962C8B-B14F-4D97-AF65-F5344CB8AC3E}">
        <p14:creationId xmlns:p14="http://schemas.microsoft.com/office/powerpoint/2010/main" val="1719492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https://help.github.com/en/github/managing-your-work-on-github/linking-a-pull-request-to-an-issue</a:t>
            </a:r>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42</a:t>
            </a:fld>
            <a:endParaRPr lang="en-US"/>
          </a:p>
        </p:txBody>
      </p:sp>
    </p:spTree>
    <p:extLst>
      <p:ext uri="{BB962C8B-B14F-4D97-AF65-F5344CB8AC3E}">
        <p14:creationId xmlns:p14="http://schemas.microsoft.com/office/powerpoint/2010/main" val="1043768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77</a:t>
            </a:fld>
            <a:endParaRPr lang="en-US"/>
          </a:p>
        </p:txBody>
      </p:sp>
    </p:spTree>
    <p:extLst>
      <p:ext uri="{BB962C8B-B14F-4D97-AF65-F5344CB8AC3E}">
        <p14:creationId xmlns:p14="http://schemas.microsoft.com/office/powerpoint/2010/main" val="3657543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sdfasdf</a:t>
            </a:r>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82</a:t>
            </a:fld>
            <a:endParaRPr lang="en-US"/>
          </a:p>
        </p:txBody>
      </p:sp>
    </p:spTree>
    <p:extLst>
      <p:ext uri="{BB962C8B-B14F-4D97-AF65-F5344CB8AC3E}">
        <p14:creationId xmlns:p14="http://schemas.microsoft.com/office/powerpoint/2010/main" val="548381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designed to run as a single stage pipeline trigged off a separate build pipeline</a:t>
            </a:r>
          </a:p>
        </p:txBody>
      </p:sp>
      <p:sp>
        <p:nvSpPr>
          <p:cNvPr id="4" name="Slide Number Placeholder 3"/>
          <p:cNvSpPr>
            <a:spLocks noGrp="1"/>
          </p:cNvSpPr>
          <p:nvPr>
            <p:ph type="sldNum" sz="quarter" idx="5"/>
          </p:nvPr>
        </p:nvSpPr>
        <p:spPr/>
        <p:txBody>
          <a:bodyPr/>
          <a:lstStyle/>
          <a:p>
            <a:fld id="{DCE6040F-C53F-4557-A13F-96281879C2EF}" type="slidenum">
              <a:rPr lang="en-US" smtClean="0"/>
              <a:t>91</a:t>
            </a:fld>
            <a:endParaRPr lang="en-US"/>
          </a:p>
        </p:txBody>
      </p:sp>
    </p:spTree>
    <p:extLst>
      <p:ext uri="{BB962C8B-B14F-4D97-AF65-F5344CB8AC3E}">
        <p14:creationId xmlns:p14="http://schemas.microsoft.com/office/powerpoint/2010/main" val="233048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dynamically polling for the last written image to the ACR repository for the API is we can't rely on the </a:t>
            </a:r>
            <a:r>
              <a:rPr lang="en-US" dirty="0" err="1"/>
              <a:t>Build.BuildId</a:t>
            </a:r>
            <a:r>
              <a:rPr lang="en-US" dirty="0"/>
              <a:t> variable across multiple YAML pipelines (or even stages if run independently).</a:t>
            </a:r>
          </a:p>
        </p:txBody>
      </p:sp>
      <p:sp>
        <p:nvSpPr>
          <p:cNvPr id="4" name="Slide Number Placeholder 3"/>
          <p:cNvSpPr>
            <a:spLocks noGrp="1"/>
          </p:cNvSpPr>
          <p:nvPr>
            <p:ph type="sldNum" sz="quarter" idx="5"/>
          </p:nvPr>
        </p:nvSpPr>
        <p:spPr/>
        <p:txBody>
          <a:bodyPr/>
          <a:lstStyle/>
          <a:p>
            <a:fld id="{DCE6040F-C53F-4557-A13F-96281879C2EF}" type="slidenum">
              <a:rPr lang="en-US" smtClean="0"/>
              <a:t>93</a:t>
            </a:fld>
            <a:endParaRPr lang="en-US"/>
          </a:p>
        </p:txBody>
      </p:sp>
    </p:spTree>
    <p:extLst>
      <p:ext uri="{BB962C8B-B14F-4D97-AF65-F5344CB8AC3E}">
        <p14:creationId xmlns:p14="http://schemas.microsoft.com/office/powerpoint/2010/main" val="287679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101</a:t>
            </a:fld>
            <a:endParaRPr lang="en-US"/>
          </a:p>
        </p:txBody>
      </p:sp>
    </p:spTree>
    <p:extLst>
      <p:ext uri="{BB962C8B-B14F-4D97-AF65-F5344CB8AC3E}">
        <p14:creationId xmlns:p14="http://schemas.microsoft.com/office/powerpoint/2010/main" val="3108763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110</a:t>
            </a:fld>
            <a:endParaRPr lang="en-US"/>
          </a:p>
        </p:txBody>
      </p:sp>
    </p:spTree>
    <p:extLst>
      <p:ext uri="{BB962C8B-B14F-4D97-AF65-F5344CB8AC3E}">
        <p14:creationId xmlns:p14="http://schemas.microsoft.com/office/powerpoint/2010/main" val="2701948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111</a:t>
            </a:fld>
            <a:endParaRPr lang="en-US"/>
          </a:p>
        </p:txBody>
      </p:sp>
    </p:spTree>
    <p:extLst>
      <p:ext uri="{BB962C8B-B14F-4D97-AF65-F5344CB8AC3E}">
        <p14:creationId xmlns:p14="http://schemas.microsoft.com/office/powerpoint/2010/main" val="2261146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112</a:t>
            </a:fld>
            <a:endParaRPr lang="en-US"/>
          </a:p>
        </p:txBody>
      </p:sp>
    </p:spTree>
    <p:extLst>
      <p:ext uri="{BB962C8B-B14F-4D97-AF65-F5344CB8AC3E}">
        <p14:creationId xmlns:p14="http://schemas.microsoft.com/office/powerpoint/2010/main" val="4131854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3</a:t>
            </a:fld>
            <a:endParaRPr lang="en-US"/>
          </a:p>
        </p:txBody>
      </p:sp>
    </p:spTree>
    <p:extLst>
      <p:ext uri="{BB962C8B-B14F-4D97-AF65-F5344CB8AC3E}">
        <p14:creationId xmlns:p14="http://schemas.microsoft.com/office/powerpoint/2010/main" val="1539753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113</a:t>
            </a:fld>
            <a:endParaRPr lang="en-US"/>
          </a:p>
        </p:txBody>
      </p:sp>
    </p:spTree>
    <p:extLst>
      <p:ext uri="{BB962C8B-B14F-4D97-AF65-F5344CB8AC3E}">
        <p14:creationId xmlns:p14="http://schemas.microsoft.com/office/powerpoint/2010/main" val="1270378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114</a:t>
            </a:fld>
            <a:endParaRPr lang="en-US"/>
          </a:p>
        </p:txBody>
      </p:sp>
    </p:spTree>
    <p:extLst>
      <p:ext uri="{BB962C8B-B14F-4D97-AF65-F5344CB8AC3E}">
        <p14:creationId xmlns:p14="http://schemas.microsoft.com/office/powerpoint/2010/main" val="131300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115</a:t>
            </a:fld>
            <a:endParaRPr lang="en-US"/>
          </a:p>
        </p:txBody>
      </p:sp>
    </p:spTree>
    <p:extLst>
      <p:ext uri="{BB962C8B-B14F-4D97-AF65-F5344CB8AC3E}">
        <p14:creationId xmlns:p14="http://schemas.microsoft.com/office/powerpoint/2010/main" val="53773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116</a:t>
            </a:fld>
            <a:endParaRPr lang="en-US"/>
          </a:p>
        </p:txBody>
      </p:sp>
    </p:spTree>
    <p:extLst>
      <p:ext uri="{BB962C8B-B14F-4D97-AF65-F5344CB8AC3E}">
        <p14:creationId xmlns:p14="http://schemas.microsoft.com/office/powerpoint/2010/main" val="1680525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117</a:t>
            </a:fld>
            <a:endParaRPr lang="en-US"/>
          </a:p>
        </p:txBody>
      </p:sp>
    </p:spTree>
    <p:extLst>
      <p:ext uri="{BB962C8B-B14F-4D97-AF65-F5344CB8AC3E}">
        <p14:creationId xmlns:p14="http://schemas.microsoft.com/office/powerpoint/2010/main" val="604743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118</a:t>
            </a:fld>
            <a:endParaRPr lang="en-US"/>
          </a:p>
        </p:txBody>
      </p:sp>
    </p:spTree>
    <p:extLst>
      <p:ext uri="{BB962C8B-B14F-4D97-AF65-F5344CB8AC3E}">
        <p14:creationId xmlns:p14="http://schemas.microsoft.com/office/powerpoint/2010/main" val="1600371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E6040F-C53F-4557-A13F-96281879C2EF}" type="slidenum">
              <a:rPr lang="en-US" smtClean="0"/>
              <a:t>120</a:t>
            </a:fld>
            <a:endParaRPr lang="en-US"/>
          </a:p>
        </p:txBody>
      </p:sp>
    </p:spTree>
    <p:extLst>
      <p:ext uri="{BB962C8B-B14F-4D97-AF65-F5344CB8AC3E}">
        <p14:creationId xmlns:p14="http://schemas.microsoft.com/office/powerpoint/2010/main" val="2146242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a:solidFill>
                  <a:srgbClr val="69ADCC"/>
                </a:solidFill>
                <a:latin typeface="Calibri" panose="020F0502020204030204" pitchFamily="34" charset="0"/>
                <a:ea typeface="Times New Roman" panose="02020603050405020304" pitchFamily="18" charset="0"/>
              </a:rPr>
              <a:t>Post in the channel or reach out to the core team if you have helpful resources not listed or if a listed resource is no longer valid</a:t>
            </a:r>
          </a:p>
          <a:p>
            <a:pPr algn="l"/>
            <a:r>
              <a:rPr lang="en-US" sz="1200" dirty="0">
                <a:solidFill>
                  <a:srgbClr val="69ADCC"/>
                </a:solidFill>
                <a:latin typeface="Calibri" panose="020F0502020204030204" pitchFamily="34" charset="0"/>
                <a:ea typeface="Times New Roman" panose="02020603050405020304" pitchFamily="18" charset="0"/>
              </a:rPr>
              <a:t>If you have any issues, questions or ideas, share them in the channel</a:t>
            </a:r>
          </a:p>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695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5/22/2020 9:30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8718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475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724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830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211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diving in to specifics of the challenges, let’s take a moment to address some high level items that have come as a surprise to some people and were sometimes interpreted as an oversight. </a:t>
            </a:r>
          </a:p>
          <a:p>
            <a:endParaRPr lang="en-US"/>
          </a:p>
          <a:p>
            <a:r>
              <a:rPr lang="en-US"/>
              <a:t>There is a perception that only Microsoft technology works on Azure. The heavy use of OSS in this hack will hopefully help to dispel this idea while giving an opportunity for attendees to learn about the most common ML/DS libraries.</a:t>
            </a:r>
          </a:p>
          <a:p>
            <a:endParaRPr lang="en-US"/>
          </a:p>
          <a:p>
            <a:r>
              <a:rPr lang="en-US"/>
              <a:t>While there is definitely a use for tutorials that take a step by step approach, the focus of an </a:t>
            </a:r>
            <a:r>
              <a:rPr lang="en-US" err="1"/>
              <a:t>OpenHack</a:t>
            </a:r>
            <a:r>
              <a:rPr lang="en-US"/>
              <a:t> is to encourage creativity. </a:t>
            </a:r>
          </a:p>
          <a:p>
            <a:endParaRPr lang="en-US"/>
          </a:p>
          <a:p>
            <a:r>
              <a:rPr lang="en-US"/>
              <a:t>There is frustration that is inescapable with ML. There are some pains that we have worked to ease as much as possible, but there is value in attendees  struggling with a problem and then overcoming it. </a:t>
            </a:r>
          </a:p>
          <a:p>
            <a:endParaRPr lang="en-US"/>
          </a:p>
          <a:p>
            <a:r>
              <a:rPr lang="en-US" err="1"/>
              <a:t>Scikit</a:t>
            </a:r>
            <a:r>
              <a:rPr lang="en-US"/>
              <a:t>-learn gives newcomers an introduction to ML and the related vocabulary without also having to navigate something cumbersome such as TensorFlow. Many ML tools clone or imitate this API. There are </a:t>
            </a:r>
            <a:r>
              <a:rPr lang="en-US" err="1"/>
              <a:t>scikit</a:t>
            </a:r>
            <a:r>
              <a:rPr lang="en-US"/>
              <a:t>-learn models in production and </a:t>
            </a:r>
            <a:r>
              <a:rPr lang="en-US" err="1"/>
              <a:t>scikit</a:t>
            </a:r>
            <a:r>
              <a:rPr lang="en-US"/>
              <a:t>-learn models are common in ML on the edge scenarios.</a:t>
            </a:r>
          </a:p>
          <a:p>
            <a:endParaRPr lang="en-US"/>
          </a:p>
          <a:p>
            <a:r>
              <a:rPr lang="en-US"/>
              <a:t>This event is not meant to be completed by everyone. It is not a bad sign if you know your team won’t finish. The best possible outcome of this event is that everyone has learned more about ML and how to move forward with their real life projects.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D4F7B-5CA2-4236-9B9B-76F653D5F2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608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0000"/>
        </a:solidFill>
        <a:effectLst/>
      </p:bgPr>
    </p:bg>
    <p:spTree>
      <p:nvGrpSpPr>
        <p:cNvPr id="1" name=""/>
        <p:cNvGrpSpPr/>
        <p:nvPr/>
      </p:nvGrpSpPr>
      <p:grpSpPr>
        <a:xfrm>
          <a:off x="0" y="0"/>
          <a:ext cx="0" cy="0"/>
          <a:chOff x="0" y="0"/>
          <a:chExt cx="0" cy="0"/>
        </a:xfrm>
      </p:grpSpPr>
      <p:sp>
        <p:nvSpPr>
          <p:cNvPr id="142" name="Rectangle 141"/>
          <p:cNvSpPr/>
          <p:nvPr userDrawn="1"/>
        </p:nvSpPr>
        <p:spPr bwMode="gray">
          <a:xfrm>
            <a:off x="5334973" y="0"/>
            <a:ext cx="6857027"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8" name="Picture 87">
            <a:extLst>
              <a:ext uri="{FF2B5EF4-FFF2-40B4-BE49-F238E27FC236}">
                <a16:creationId xmlns:a16="http://schemas.microsoft.com/office/drawing/2014/main" id="{98175FC4-5981-499B-86A9-C9E44D5D5A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89" name="Title 1">
            <a:extLst>
              <a:ext uri="{FF2B5EF4-FFF2-40B4-BE49-F238E27FC236}">
                <a16:creationId xmlns:a16="http://schemas.microsoft.com/office/drawing/2014/main" id="{847D6038-09B0-4C7F-A98C-5CDC4FD0BA60}"/>
              </a:ext>
            </a:extLst>
          </p:cNvPr>
          <p:cNvSpPr>
            <a:spLocks noGrp="1"/>
          </p:cNvSpPr>
          <p:nvPr>
            <p:ph type="title"/>
          </p:nvPr>
        </p:nvSpPr>
        <p:spPr>
          <a:xfrm>
            <a:off x="269240" y="289511"/>
            <a:ext cx="11655840" cy="672414"/>
          </a:xfrm>
        </p:spPr>
        <p:txBody>
          <a:bodyPr/>
          <a:lstStyle>
            <a:lvl1pPr>
              <a:defRPr>
                <a:solidFill>
                  <a:schemeClr val="bg1"/>
                </a:solidFill>
              </a:defRPr>
            </a:lvl1pPr>
          </a:lstStyle>
          <a:p>
            <a:r>
              <a:rPr lang="en-US"/>
              <a:t>Click to edit Master title style</a:t>
            </a:r>
          </a:p>
        </p:txBody>
      </p:sp>
      <p:sp>
        <p:nvSpPr>
          <p:cNvPr id="93" name="Text Placeholder 3">
            <a:extLst>
              <a:ext uri="{FF2B5EF4-FFF2-40B4-BE49-F238E27FC236}">
                <a16:creationId xmlns:a16="http://schemas.microsoft.com/office/drawing/2014/main" id="{68F900AF-61BF-465F-AFAE-88668099F2FD}"/>
              </a:ext>
            </a:extLst>
          </p:cNvPr>
          <p:cNvSpPr>
            <a:spLocks noGrp="1"/>
          </p:cNvSpPr>
          <p:nvPr>
            <p:ph type="body" sz="quarter" idx="10"/>
          </p:nvPr>
        </p:nvSpPr>
        <p:spPr>
          <a:xfrm>
            <a:off x="269241" y="1038194"/>
            <a:ext cx="11655078" cy="1792927"/>
          </a:xfrm>
        </p:spPr>
        <p:txBody>
          <a:bodyPr>
            <a:spAutoFit/>
          </a:bodyPr>
          <a:lstStyle>
            <a:lvl1pPr marL="0" indent="0">
              <a:buNone/>
              <a:defRPr>
                <a:solidFill>
                  <a:schemeClr val="bg1"/>
                </a:solidFill>
              </a:defRPr>
            </a:lvl1pPr>
            <a:lvl2pPr marL="224097" indent="0">
              <a:buNone/>
              <a:defRPr>
                <a:solidFill>
                  <a:schemeClr val="bg1"/>
                </a:solidFill>
              </a:defRPr>
            </a:lvl2pPr>
            <a:lvl3pPr marL="448193" indent="0">
              <a:buNone/>
              <a:defRPr>
                <a:solidFill>
                  <a:schemeClr val="bg1"/>
                </a:solidFill>
              </a:defRPr>
            </a:lvl3pPr>
            <a:lvl4pPr marL="672290" indent="0">
              <a:buNone/>
              <a:defRPr>
                <a:solidFill>
                  <a:schemeClr val="bg1"/>
                </a:solidFill>
              </a:defRPr>
            </a:lvl4pPr>
            <a:lvl5pPr marL="896386" indent="0">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322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038195"/>
            <a:ext cx="11653522" cy="4553474"/>
          </a:xfrm>
          <a:solidFill>
            <a:schemeClr val="bg2"/>
          </a:solidFill>
        </p:spPr>
        <p:txBody>
          <a:bodyPr>
            <a:normAutofit/>
          </a:bodyPr>
          <a:lstStyle>
            <a:lvl1pPr marL="0" indent="0">
              <a:buNone/>
              <a:defRPr sz="2800">
                <a:solidFill>
                  <a:srgbClr val="000000"/>
                </a:solidFill>
                <a:latin typeface="Lucida Console" panose="020B0609040504020204" pitchFamily="49" charset="0"/>
                <a:cs typeface="Lucida Console" panose="020B0609040504020204" pitchFamily="49" charset="0"/>
              </a:defRPr>
            </a:lvl1pPr>
            <a:lvl2pPr marL="339726" indent="0">
              <a:buNone/>
              <a:defRPr>
                <a:solidFill>
                  <a:srgbClr val="000000"/>
                </a:solidFill>
                <a:latin typeface="Lucida Console" panose="020B0609040504020204" pitchFamily="49" charset="0"/>
                <a:cs typeface="Lucida Console" panose="020B0609040504020204" pitchFamily="49" charset="0"/>
              </a:defRPr>
            </a:lvl2pPr>
            <a:lvl3pPr marL="573090" indent="0">
              <a:buNone/>
              <a:defRPr>
                <a:solidFill>
                  <a:srgbClr val="000000"/>
                </a:solidFill>
                <a:latin typeface="Lucida Console" panose="020B0609040504020204" pitchFamily="49" charset="0"/>
                <a:cs typeface="Lucida Console" panose="020B0609040504020204" pitchFamily="49" charset="0"/>
              </a:defRPr>
            </a:lvl3pPr>
            <a:lvl4pPr marL="798516" indent="0">
              <a:buNone/>
              <a:defRPr>
                <a:solidFill>
                  <a:srgbClr val="000000"/>
                </a:solidFill>
                <a:latin typeface="Lucida Console" panose="020B0609040504020204" pitchFamily="49" charset="0"/>
                <a:cs typeface="Lucida Console" panose="020B0609040504020204" pitchFamily="49" charset="0"/>
              </a:defRPr>
            </a:lvl4pPr>
            <a:lvl5pPr marL="1030292" indent="0">
              <a:buNone/>
              <a:defRPr>
                <a:solidFill>
                  <a:srgbClr val="000000"/>
                </a:solidFill>
                <a:latin typeface="Lucida Console" panose="020B0609040504020204" pitchFamily="49" charset="0"/>
                <a:cs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D4406B42-539A-4324-BFC4-FF2DEB210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Tree>
    <p:extLst>
      <p:ext uri="{BB962C8B-B14F-4D97-AF65-F5344CB8AC3E}">
        <p14:creationId xmlns:p14="http://schemas.microsoft.com/office/powerpoint/2010/main" val="41637119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4" name="Group 3">
            <a:extLst>
              <a:ext uri="{FF2B5EF4-FFF2-40B4-BE49-F238E27FC236}">
                <a16:creationId xmlns:a16="http://schemas.microsoft.com/office/drawing/2014/main" id="{0807ADA5-8BD2-4C13-A245-EE0127E40D35}"/>
              </a:ext>
            </a:extLst>
          </p:cNvPr>
          <p:cNvGrpSpPr/>
          <p:nvPr userDrawn="1"/>
        </p:nvGrpSpPr>
        <p:grpSpPr>
          <a:xfrm>
            <a:off x="4795" y="197122"/>
            <a:ext cx="12187205" cy="3535153"/>
            <a:chOff x="-16799" y="10845"/>
            <a:chExt cx="12453274" cy="3612333"/>
          </a:xfrm>
        </p:grpSpPr>
        <p:pic>
          <p:nvPicPr>
            <p:cNvPr id="5" name="Picture 4" descr="A close up of a device&#10;&#10;Description automatically generated">
              <a:extLst>
                <a:ext uri="{FF2B5EF4-FFF2-40B4-BE49-F238E27FC236}">
                  <a16:creationId xmlns:a16="http://schemas.microsoft.com/office/drawing/2014/main" id="{29BB2955-0F7D-448E-9EE3-6718D7715717}"/>
                </a:ext>
              </a:extLst>
            </p:cNvPr>
            <p:cNvPicPr>
              <a:picLocks noChangeAspect="1"/>
            </p:cNvPicPr>
            <p:nvPr/>
          </p:nvPicPr>
          <p:blipFill>
            <a:blip r:embed="rId2"/>
            <a:stretch>
              <a:fillRect/>
            </a:stretch>
          </p:blipFill>
          <p:spPr>
            <a:xfrm>
              <a:off x="-16799" y="10845"/>
              <a:ext cx="12453274" cy="3612333"/>
            </a:xfrm>
            <a:prstGeom prst="rect">
              <a:avLst/>
            </a:prstGeom>
          </p:spPr>
        </p:pic>
        <p:pic>
          <p:nvPicPr>
            <p:cNvPr id="6" name="Picture 5">
              <a:extLst>
                <a:ext uri="{FF2B5EF4-FFF2-40B4-BE49-F238E27FC236}">
                  <a16:creationId xmlns:a16="http://schemas.microsoft.com/office/drawing/2014/main" id="{652C550F-7798-48FB-A6EC-71E367D34899}"/>
                </a:ext>
              </a:extLst>
            </p:cNvPr>
            <p:cNvPicPr>
              <a:picLocks noChangeAspect="1"/>
            </p:cNvPicPr>
            <p:nvPr/>
          </p:nvPicPr>
          <p:blipFill rotWithShape="1">
            <a:blip r:embed="rId3"/>
            <a:srcRect l="54444" t="54026" r="17924" b="9347"/>
            <a:stretch/>
          </p:blipFill>
          <p:spPr>
            <a:xfrm>
              <a:off x="7402285" y="2197190"/>
              <a:ext cx="2895601" cy="1046753"/>
            </a:xfrm>
            <a:prstGeom prst="rect">
              <a:avLst/>
            </a:prstGeom>
          </p:spPr>
        </p:pic>
      </p:grpSp>
      <p:pic>
        <p:nvPicPr>
          <p:cNvPr id="7" name="Picture 6">
            <a:extLst>
              <a:ext uri="{FF2B5EF4-FFF2-40B4-BE49-F238E27FC236}">
                <a16:creationId xmlns:a16="http://schemas.microsoft.com/office/drawing/2014/main" id="{659C73B7-F17B-429E-AA3C-3A39771994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90753" y="5650411"/>
            <a:ext cx="2623881" cy="968170"/>
          </a:xfrm>
          <a:prstGeom prst="rect">
            <a:avLst/>
          </a:prstGeom>
        </p:spPr>
      </p:pic>
    </p:spTree>
    <p:extLst>
      <p:ext uri="{BB962C8B-B14F-4D97-AF65-F5344CB8AC3E}">
        <p14:creationId xmlns:p14="http://schemas.microsoft.com/office/powerpoint/2010/main" val="293293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8" y="1032953"/>
            <a:ext cx="11653523" cy="1922270"/>
          </a:xfrm>
          <a:prstGeom prst="rect">
            <a:avLst/>
          </a:prstGeom>
        </p:spPr>
        <p:txBody>
          <a:bodyPr/>
          <a:lstStyle>
            <a:lvl1pPr marL="284790"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56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6794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032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Top">
    <p:bg>
      <p:bgPr>
        <a:solidFill>
          <a:srgbClr val="000000"/>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09432" y="275227"/>
            <a:ext cx="11724655" cy="854075"/>
          </a:xfrm>
        </p:spPr>
        <p:txBody>
          <a:bodyPr>
            <a:normAutofit/>
          </a:bodyPr>
          <a:lstStyle>
            <a:lvl1pPr>
              <a:defRPr lang="en-US" sz="3600" b="0" kern="1200" dirty="0">
                <a:solidFill>
                  <a:schemeClr val="bg1"/>
                </a:solidFill>
                <a:latin typeface="Segoe UI Light" panose="020B0502040204020203" pitchFamily="34" charset="0"/>
                <a:ea typeface="+mj-ea"/>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322344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B04B4A-2912-41CE-96BB-A633A0A886F2}" type="datetimeFigureOut">
              <a:rPr lang="en-US" smtClean="0"/>
              <a:t>5/22/2020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7EBF1-C2A4-40C6-B63A-558EA385D19B}" type="slidenum">
              <a:rPr lang="en-US" smtClean="0"/>
              <a:t>‹#›</a:t>
            </a:fld>
            <a:endParaRPr lang="en-US"/>
          </a:p>
        </p:txBody>
      </p:sp>
    </p:spTree>
    <p:extLst>
      <p:ext uri="{BB962C8B-B14F-4D97-AF65-F5344CB8AC3E}">
        <p14:creationId xmlns:p14="http://schemas.microsoft.com/office/powerpoint/2010/main" val="2475099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11655078" cy="1792927"/>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4D6C618-EC84-48D4-A87C-685EDFBE6DB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Tree>
    <p:extLst>
      <p:ext uri="{BB962C8B-B14F-4D97-AF65-F5344CB8AC3E}">
        <p14:creationId xmlns:p14="http://schemas.microsoft.com/office/powerpoint/2010/main" val="27964722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3441" y="1038195"/>
            <a:ext cx="11655078" cy="1792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AF28674-5D9C-4422-9A0B-CC06C4B70A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Tree>
    <p:extLst>
      <p:ext uri="{BB962C8B-B14F-4D97-AF65-F5344CB8AC3E}">
        <p14:creationId xmlns:p14="http://schemas.microsoft.com/office/powerpoint/2010/main" val="428047293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pic>
        <p:nvPicPr>
          <p:cNvPr id="6" name="Picture 5">
            <a:extLst>
              <a:ext uri="{FF2B5EF4-FFF2-40B4-BE49-F238E27FC236}">
                <a16:creationId xmlns:a16="http://schemas.microsoft.com/office/drawing/2014/main" id="{62179AC1-877A-42F4-9145-14AD040DAD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Tree>
    <p:extLst>
      <p:ext uri="{BB962C8B-B14F-4D97-AF65-F5344CB8AC3E}">
        <p14:creationId xmlns:p14="http://schemas.microsoft.com/office/powerpoint/2010/main" val="37201224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03819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03819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pic>
        <p:nvPicPr>
          <p:cNvPr id="6" name="Picture 5">
            <a:extLst>
              <a:ext uri="{FF2B5EF4-FFF2-40B4-BE49-F238E27FC236}">
                <a16:creationId xmlns:a16="http://schemas.microsoft.com/office/drawing/2014/main" id="{3014DA68-E353-4595-B725-7C89E08D94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Tree>
    <p:extLst>
      <p:ext uri="{BB962C8B-B14F-4D97-AF65-F5344CB8AC3E}">
        <p14:creationId xmlns:p14="http://schemas.microsoft.com/office/powerpoint/2010/main" val="2291220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BDE11F50-A03B-4978-8736-2CB1D3FCD5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Tree>
    <p:extLst>
      <p:ext uri="{BB962C8B-B14F-4D97-AF65-F5344CB8AC3E}">
        <p14:creationId xmlns:p14="http://schemas.microsoft.com/office/powerpoint/2010/main" val="21127408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60263"/>
          </a:xfrm>
          <a:noFill/>
        </p:spPr>
        <p:txBody>
          <a:bodyPr tIns="91440" bIns="91440" anchor="t" anchorCtr="0">
            <a:spAutoFit/>
          </a:bodyPr>
          <a:lstStyle>
            <a:lvl1pPr>
              <a:defRPr sz="5600" spc="-98" baseline="0">
                <a:solidFill>
                  <a:schemeClr val="bg1"/>
                </a:solidFill>
              </a:defRPr>
            </a:lvl1pPr>
          </a:lstStyle>
          <a:p>
            <a:r>
              <a:rPr lang="en-US" dirty="0"/>
              <a:t>Section title</a:t>
            </a:r>
          </a:p>
        </p:txBody>
      </p:sp>
      <p:pic>
        <p:nvPicPr>
          <p:cNvPr id="3" name="Picture 2">
            <a:extLst>
              <a:ext uri="{FF2B5EF4-FFF2-40B4-BE49-F238E27FC236}">
                <a16:creationId xmlns:a16="http://schemas.microsoft.com/office/drawing/2014/main" id="{E29DCB00-9FDB-4DCD-9D7D-63F7A577C4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
        <p:nvSpPr>
          <p:cNvPr id="5" name="Text Placeholder 4">
            <a:extLst>
              <a:ext uri="{FF2B5EF4-FFF2-40B4-BE49-F238E27FC236}">
                <a16:creationId xmlns:a16="http://schemas.microsoft.com/office/drawing/2014/main" id="{621F57CC-08D9-42E9-A425-744132A8F005}"/>
              </a:ext>
            </a:extLst>
          </p:cNvPr>
          <p:cNvSpPr>
            <a:spLocks noGrp="1"/>
          </p:cNvSpPr>
          <p:nvPr>
            <p:ph type="body" sz="quarter" idx="10" hasCustomPrompt="1"/>
          </p:nvPr>
        </p:nvSpPr>
        <p:spPr>
          <a:xfrm>
            <a:off x="269239" y="3860851"/>
            <a:ext cx="11653522" cy="572464"/>
          </a:xfrm>
        </p:spPr>
        <p:txBody>
          <a:bodyPr/>
          <a:lstStyle>
            <a:lvl1pPr marL="0" indent="0">
              <a:buFont typeface="Arial" panose="020B0604020202020204" pitchFamily="34" charset="0"/>
              <a:buNone/>
              <a:defRPr/>
            </a:lvl1pPr>
            <a:lvl2pPr marL="224096" indent="0">
              <a:buNone/>
              <a:defRPr/>
            </a:lvl2pPr>
            <a:lvl3pPr marL="448193" indent="0">
              <a:buNone/>
              <a:defRPr/>
            </a:lvl3pPr>
            <a:lvl4pPr marL="672289" indent="0">
              <a:buNone/>
              <a:defRPr/>
            </a:lvl4pPr>
            <a:lvl5pPr marL="896386" indent="0">
              <a:buNone/>
              <a:defRPr/>
            </a:lvl5pPr>
          </a:lstStyle>
          <a:p>
            <a:pPr lvl="0"/>
            <a:r>
              <a:rPr lang="en-US" dirty="0"/>
              <a:t>Section sub-title</a:t>
            </a:r>
          </a:p>
        </p:txBody>
      </p:sp>
    </p:spTree>
    <p:extLst>
      <p:ext uri="{BB962C8B-B14F-4D97-AF65-F5344CB8AC3E}">
        <p14:creationId xmlns:p14="http://schemas.microsoft.com/office/powerpoint/2010/main" val="58830413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71870"/>
            <a:ext cx="4795873" cy="1514261"/>
          </a:xfrm>
        </p:spPr>
        <p:txBody>
          <a:bodyPr wrap="square" anchor="ctr">
            <a:spAutoFit/>
          </a:bodyPr>
          <a:lstStyle>
            <a:lvl1pPr>
              <a:defRPr sz="4800" baseline="0">
                <a:solidFill>
                  <a:schemeClr val="bg1"/>
                </a:soli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4" name="Picture 3">
            <a:extLst>
              <a:ext uri="{FF2B5EF4-FFF2-40B4-BE49-F238E27FC236}">
                <a16:creationId xmlns:a16="http://schemas.microsoft.com/office/drawing/2014/main" id="{0659544D-D313-48D5-BD91-4828E5BB027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2153"/>
          <a:stretch/>
        </p:blipFill>
        <p:spPr>
          <a:xfrm>
            <a:off x="0" y="5591668"/>
            <a:ext cx="3923410" cy="1105158"/>
          </a:xfrm>
          <a:prstGeom prst="rect">
            <a:avLst/>
          </a:prstGeom>
        </p:spPr>
      </p:pic>
    </p:spTree>
    <p:extLst>
      <p:ext uri="{BB962C8B-B14F-4D97-AF65-F5344CB8AC3E}">
        <p14:creationId xmlns:p14="http://schemas.microsoft.com/office/powerpoint/2010/main" val="45205636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469C7-D77F-4CB9-8D13-E967D8EA56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153"/>
          <a:stretch/>
        </p:blipFill>
        <p:spPr>
          <a:xfrm>
            <a:off x="8268590" y="5591668"/>
            <a:ext cx="3923410" cy="1105158"/>
          </a:xfrm>
          <a:prstGeom prst="rect">
            <a:avLst/>
          </a:prstGeom>
        </p:spPr>
      </p:pic>
    </p:spTree>
    <p:extLst>
      <p:ext uri="{BB962C8B-B14F-4D97-AF65-F5344CB8AC3E}">
        <p14:creationId xmlns:p14="http://schemas.microsoft.com/office/powerpoint/2010/main" val="16550714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67241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0" y="1038194"/>
            <a:ext cx="11653521" cy="17574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016101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1" r:id="rId7"/>
    <p:sldLayoutId id="2147483683" r:id="rId8"/>
    <p:sldLayoutId id="2147483684" r:id="rId9"/>
    <p:sldLayoutId id="2147483686" r:id="rId10"/>
    <p:sldLayoutId id="2147483687" r:id="rId11"/>
    <p:sldLayoutId id="2147483688" r:id="rId12"/>
    <p:sldLayoutId id="2147483689" r:id="rId13"/>
    <p:sldLayoutId id="2147483690" r:id="rId14"/>
    <p:sldLayoutId id="2147483691" r:id="rId15"/>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solidFill>
            <a:schemeClr val="bg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bg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gist.github.com/hattan/1980572339fc30b7a5694f730716e965"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1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1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hyperlink" Target="https://gist.github.com/hattan/8b9d5aa45f77c8bfab78cb7ea07c8080"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hyperlink" Target="https://hub.docker.com/r/peterevans/vegeta/" TargetMode="External"/><Relationship Id="rId2" Type="http://schemas.openxmlformats.org/officeDocument/2006/relationships/hyperlink" Target="https://github.com/tsenart/vegeta" TargetMode="Externa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1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docs.microsoft.com/azure/azure-monitor/platform/alerts-metric" TargetMode="Externa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docs.microsoft.com/connectors/visualstudioteamservices/" TargetMode="External"/><Relationship Id="rId7" Type="http://schemas.openxmlformats.org/officeDocument/2006/relationships/image" Target="../media/image91.png"/><Relationship Id="rId2" Type="http://schemas.openxmlformats.org/officeDocument/2006/relationships/hyperlink" Target="https://docs.microsoft.com/azure/azure-monitor/platform/action-groups-logic-app" TargetMode="External"/><Relationship Id="rId1" Type="http://schemas.openxmlformats.org/officeDocument/2006/relationships/slideLayout" Target="../slideLayouts/slideLayout3.xml"/><Relationship Id="rId6" Type="http://schemas.openxmlformats.org/officeDocument/2006/relationships/hyperlink" Target="https://docs.microsoft.com/azure/azure-monitor/platform/action-groups-logic-app#create-a-metric-alert" TargetMode="External"/><Relationship Id="rId5" Type="http://schemas.openxmlformats.org/officeDocument/2006/relationships/hyperlink" Target="https://docs.microsoft.com/azure/azure-monitor/platform/action-groups-logic-app#create-a-service-health-alert" TargetMode="External"/><Relationship Id="rId4" Type="http://schemas.openxmlformats.org/officeDocument/2006/relationships/hyperlink" Target="https://docs.microsoft.com/azure/azure-monitor/platform/action-groups-logic-app#create-an-activity-log-alert-administrative" TargetMode="External"/><Relationship Id="rId9" Type="http://schemas.openxmlformats.org/officeDocument/2006/relationships/image" Target="../media/image9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https://docs.microsoft.com/azure/devops/test/load-test/overview?view=azure-devops#cloud-based-load-testing-service-clt-availability-timeframe-for" TargetMode="External"/><Relationship Id="rId2" Type="http://schemas.openxmlformats.org/officeDocument/2006/relationships/hyperlink" Target="https://www.blazemeter.com/" TargetMode="External"/><Relationship Id="rId1" Type="http://schemas.openxmlformats.org/officeDocument/2006/relationships/slideLayout" Target="../slideLayouts/slideLayout3.xml"/><Relationship Id="rId5" Type="http://schemas.openxmlformats.org/officeDocument/2006/relationships/hyperlink" Target="https://docs.microsoft.com/azure/devops/pipelines/ecosystems/dotnet-core?view=azure-devops#collect-code-coverage" TargetMode="External"/><Relationship Id="rId4" Type="http://schemas.openxmlformats.org/officeDocument/2006/relationships/hyperlink" Target="https://marketplace.visualstudio.com/items?itemName=SonarSource.sonarcloud"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stackoverflow.com/questions/47025094/sonarcloud-authorization-error-during-build" TargetMode="External"/><Relationship Id="rId2" Type="http://schemas.openxmlformats.org/officeDocument/2006/relationships/hyperlink" Target="https://docs.microsoft.com/azure/devops/pipelines/library/variable-groups?view=vsts" TargetMode="Externa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hyperlink" Target="https://community.sonarsource.com/t/code-coverage-not-showing-in-sonar-cloud-but-does-in-vsts-build/1218" TargetMode="External"/><Relationship Id="rId2" Type="http://schemas.openxmlformats.org/officeDocument/2006/relationships/hyperlink" Target="https://azuredevopslabs.com/labs/vstsextend/sonarcloud/" TargetMode="Externa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hyperlink" Target="https://sonarcloud.io/account/security/" TargetMode="External"/><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hyperlink" Target="https://www.jesperbrannstrom.com/using-sonarcloud-in-azure-pipelines/" TargetMode="External"/></Relationships>
</file>

<file path=ppt/slides/_rels/slide1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145.xml.rels><?xml version="1.0" encoding="UTF-8" standalone="yes"?>
<Relationships xmlns="http://schemas.openxmlformats.org/package/2006/relationships"><Relationship Id="rId3" Type="http://schemas.openxmlformats.org/officeDocument/2006/relationships/hyperlink" Target="https://a.blazemeter.com/app/#/settings/accounts/[ACCOUNTID]/general" TargetMode="External"/><Relationship Id="rId2" Type="http://schemas.openxmlformats.org/officeDocument/2006/relationships/hyperlink" Target="https://a.blazemeter.com/app/#/settings/personal" TargetMode="External"/><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1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help.github.com/en/github/managing-security-vulnerabilities/about-security-alerts-for-vulnerable-dependencies" TargetMode="Externa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hyperlink" Target="https://github.com/loadimpact/k6-github-actions-example" TargetMode="Externa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hyperlink" Target="https://docs.microsoft.com/azure/app-service/deploy-staging-slots#route-traffic" TargetMode="Externa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hyperlink" Target="https://gist.github.com/hattan/84e189cef39c9595abe9bebaf4ccb58b" TargetMode="Externa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slack.com/apps/A740K404A-vsts-bot" TargetMode="External"/><Relationship Id="rId2" Type="http://schemas.openxmlformats.org/officeDocument/2006/relationships/hyperlink" Target="https://marketplace.visualstudio.com/items?itemName=ms-vsts.vss-services-teams" TargetMode="External"/><Relationship Id="rId1" Type="http://schemas.openxmlformats.org/officeDocument/2006/relationships/slideLayout" Target="../slideLayouts/slideLayout3.xml"/><Relationship Id="rId4" Type="http://schemas.openxmlformats.org/officeDocument/2006/relationships/hyperlink" Target="https://funretro.i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azure/devops/repos/git/branch-policies?view=azure-devop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hattan/devops_openhack_utils/tree/master/github_repo_setup"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help.github.com/en/github/administering-a-repository/about-protected-branche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hattan/verify-linked-issue-action/"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102.xml"/><Relationship Id="rId2" Type="http://schemas.openxmlformats.org/officeDocument/2006/relationships/slide" Target="slide7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Azure-Samples/openhack-devops-team/commit/d05e60e518f2d17b707ce3d185aea8ce1aa171b5"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azure/devops/pipelines/get-started-designer?view=vsts&amp;tabs=new-nav" TargetMode="External"/><Relationship Id="rId2" Type="http://schemas.openxmlformats.org/officeDocument/2006/relationships/hyperlink" Target="https://docs.microsoft.com/azure/devops/repos/git/clone?view=azure-devops&amp;tabs=visual-studio"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azure/devops/pipelines/library/service-endpoints?view=azure-devops&amp;tabs=yaml" TargetMode="External"/><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ocs.microsoft.com/azure/devops/repos/git/branch-policies?view=azure-devops#build-validation" TargetMode="Externa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hyperlink" Target="https://marketplace.visualstudio.com/items?itemName=mspremier.CreateWorkItem" TargetMode="External"/><Relationship Id="rId2" Type="http://schemas.openxmlformats.org/officeDocument/2006/relationships/hyperlink" Target="https://docs.microsoft.com/azure/devops/pipelines/build/options?view=azure-devops#create-a-work-item-on-failure" TargetMode="Externa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azure/devops/pipelines/ecosystems/go?view=azure-devops&amp;tabs=go-current" TargetMode="External"/><Relationship Id="rId2" Type="http://schemas.openxmlformats.org/officeDocument/2006/relationships/hyperlink" Target="https://docs.microsoft.com/azure/devops/pipelines/ecosystems/dotnet-core?view=azure-devops" TargetMode="External"/><Relationship Id="rId1" Type="http://schemas.openxmlformats.org/officeDocument/2006/relationships/slideLayout" Target="../slideLayouts/slideLayout3.xml"/><Relationship Id="rId5" Type="http://schemas.openxmlformats.org/officeDocument/2006/relationships/hyperlink" Target="https://docs.microsoft.com/azure/devops/pipelines/ecosystems/javascript?view=azure-devops" TargetMode="External"/><Relationship Id="rId4" Type="http://schemas.openxmlformats.org/officeDocument/2006/relationships/hyperlink" Target="https://docs.microsoft.com/azure/devops/pipelines/ecosystems/java?view=azure-devop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actions/github-scrip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hyperlink" Target="https://gist.github.com/hattan/3760f239330a76cf5b47157da8c54dfe" TargetMode="External"/><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docs.microsoft.com/azure/devops/pipelines/apps/cd/deploy-docker-webapp?view=azure-devops&amp;tabs=java" TargetMode="External"/><Relationship Id="rId2" Type="http://schemas.openxmlformats.org/officeDocument/2006/relationships/hyperlink" Target="https://docs.microsoft.com/azure/devops/pipelines/release/?view=azure-devops" TargetMode="External"/><Relationship Id="rId1" Type="http://schemas.openxmlformats.org/officeDocument/2006/relationships/slideLayout" Target="../slideLayouts/slideLayout3.xml"/><Relationship Id="rId5" Type="http://schemas.openxmlformats.org/officeDocument/2006/relationships/hyperlink" Target="https://docs.microsoft.com/azure/devops/pipelines/tasks/deploy/azure-rm-web-app-containers?view=azure-devops" TargetMode="External"/><Relationship Id="rId4" Type="http://schemas.openxmlformats.org/officeDocument/2006/relationships/hyperlink" Target="https://docs.microsoft.com/azure/devops/pipelines/process/stages?view=azure-devops&amp;tabs=yaml#specify-stages"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docs.microsoft.com/azure/devops/pipelines/process/pipeline-triggers?view=azure-devops&amp;tabs=yaml" TargetMode="Externa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CA75D4-5293-4C4E-96E0-2D950A107428}"/>
              </a:ext>
            </a:extLst>
          </p:cNvPr>
          <p:cNvGrpSpPr/>
          <p:nvPr/>
        </p:nvGrpSpPr>
        <p:grpSpPr>
          <a:xfrm>
            <a:off x="4795" y="197122"/>
            <a:ext cx="12187205" cy="4364350"/>
            <a:chOff x="-16469" y="197121"/>
            <a:chExt cx="12208469" cy="4371965"/>
          </a:xfrm>
        </p:grpSpPr>
        <p:grpSp>
          <p:nvGrpSpPr>
            <p:cNvPr id="10" name="Group 9">
              <a:extLst>
                <a:ext uri="{FF2B5EF4-FFF2-40B4-BE49-F238E27FC236}">
                  <a16:creationId xmlns:a16="http://schemas.microsoft.com/office/drawing/2014/main" id="{6E2FFE2B-DE58-4FD6-B838-1667394F08C3}"/>
                </a:ext>
              </a:extLst>
            </p:cNvPr>
            <p:cNvGrpSpPr/>
            <p:nvPr/>
          </p:nvGrpSpPr>
          <p:grpSpPr>
            <a:xfrm>
              <a:off x="-16469" y="197121"/>
              <a:ext cx="12208469" cy="3541322"/>
              <a:chOff x="-16799" y="10845"/>
              <a:chExt cx="12453274" cy="3612333"/>
            </a:xfrm>
          </p:grpSpPr>
          <p:pic>
            <p:nvPicPr>
              <p:cNvPr id="7" name="Picture 6" descr="A close up of a device&#10;&#10;Description automatically generated">
                <a:extLst>
                  <a:ext uri="{FF2B5EF4-FFF2-40B4-BE49-F238E27FC236}">
                    <a16:creationId xmlns:a16="http://schemas.microsoft.com/office/drawing/2014/main" id="{8DBBCDEE-0927-4F81-874E-4D764D7C25CA}"/>
                  </a:ext>
                </a:extLst>
              </p:cNvPr>
              <p:cNvPicPr>
                <a:picLocks noChangeAspect="1"/>
              </p:cNvPicPr>
              <p:nvPr/>
            </p:nvPicPr>
            <p:blipFill>
              <a:blip r:embed="rId3"/>
              <a:stretch>
                <a:fillRect/>
              </a:stretch>
            </p:blipFill>
            <p:spPr>
              <a:xfrm>
                <a:off x="-16799" y="10845"/>
                <a:ext cx="12453274" cy="3612333"/>
              </a:xfrm>
              <a:prstGeom prst="rect">
                <a:avLst/>
              </a:prstGeom>
            </p:spPr>
          </p:pic>
          <p:pic>
            <p:nvPicPr>
              <p:cNvPr id="9" name="Picture 8">
                <a:extLst>
                  <a:ext uri="{FF2B5EF4-FFF2-40B4-BE49-F238E27FC236}">
                    <a16:creationId xmlns:a16="http://schemas.microsoft.com/office/drawing/2014/main" id="{8F37F2F3-B2EE-4CA7-92AE-A4FC92D12D1F}"/>
                  </a:ext>
                </a:extLst>
              </p:cNvPr>
              <p:cNvPicPr>
                <a:picLocks noChangeAspect="1"/>
              </p:cNvPicPr>
              <p:nvPr/>
            </p:nvPicPr>
            <p:blipFill rotWithShape="1">
              <a:blip r:embed="rId4"/>
              <a:srcRect l="54444" t="54026" r="17924" b="9347"/>
              <a:stretch/>
            </p:blipFill>
            <p:spPr>
              <a:xfrm>
                <a:off x="7402285" y="2197190"/>
                <a:ext cx="2895601" cy="1046753"/>
              </a:xfrm>
              <a:prstGeom prst="rect">
                <a:avLst/>
              </a:prstGeom>
            </p:spPr>
          </p:pic>
        </p:grpSp>
        <p:sp>
          <p:nvSpPr>
            <p:cNvPr id="8" name="TextBox 7">
              <a:extLst>
                <a:ext uri="{FF2B5EF4-FFF2-40B4-BE49-F238E27FC236}">
                  <a16:creationId xmlns:a16="http://schemas.microsoft.com/office/drawing/2014/main" id="{CE810694-84D6-45C8-A114-C4B310F0567B}"/>
                </a:ext>
              </a:extLst>
            </p:cNvPr>
            <p:cNvSpPr txBox="1"/>
            <p:nvPr/>
          </p:nvSpPr>
          <p:spPr>
            <a:xfrm>
              <a:off x="7256771" y="3366663"/>
              <a:ext cx="3987756" cy="12024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DevOps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2400" dirty="0">
                <a:solidFill>
                  <a:srgbClr val="FFFFFF"/>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NZ" sz="2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Coaches Guide</a:t>
              </a:r>
            </a:p>
          </p:txBody>
        </p:sp>
      </p:grpSp>
      <p:pic>
        <p:nvPicPr>
          <p:cNvPr id="13" name="Picture 12" descr="A picture containing ax, tool&#10;&#10;Description generated with very high confidence">
            <a:extLst>
              <a:ext uri="{FF2B5EF4-FFF2-40B4-BE49-F238E27FC236}">
                <a16:creationId xmlns:a16="http://schemas.microsoft.com/office/drawing/2014/main" id="{1394F9D7-F88E-4578-B5A2-6B8571002742}"/>
              </a:ext>
            </a:extLst>
          </p:cNvPr>
          <p:cNvPicPr>
            <a:picLocks noChangeAspect="1"/>
          </p:cNvPicPr>
          <p:nvPr/>
        </p:nvPicPr>
        <p:blipFill>
          <a:blip r:embed="rId5"/>
          <a:stretch>
            <a:fillRect/>
          </a:stretch>
        </p:blipFill>
        <p:spPr>
          <a:xfrm>
            <a:off x="385240" y="6294601"/>
            <a:ext cx="369332" cy="300266"/>
          </a:xfrm>
          <a:prstGeom prst="rect">
            <a:avLst/>
          </a:prstGeom>
        </p:spPr>
      </p:pic>
      <p:sp>
        <p:nvSpPr>
          <p:cNvPr id="14" name="TextBox 13">
            <a:extLst>
              <a:ext uri="{FF2B5EF4-FFF2-40B4-BE49-F238E27FC236}">
                <a16:creationId xmlns:a16="http://schemas.microsoft.com/office/drawing/2014/main" id="{466F7F4A-DE0B-437E-A814-F5DD863C1F57}"/>
              </a:ext>
            </a:extLst>
          </p:cNvPr>
          <p:cNvSpPr txBox="1"/>
          <p:nvPr/>
        </p:nvSpPr>
        <p:spPr>
          <a:xfrm>
            <a:off x="1017877" y="6260068"/>
            <a:ext cx="17155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
            </a:r>
            <a:r>
              <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MSOpenHack</a:t>
            </a: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7" name="Picture 16">
            <a:extLst>
              <a:ext uri="{FF2B5EF4-FFF2-40B4-BE49-F238E27FC236}">
                <a16:creationId xmlns:a16="http://schemas.microsoft.com/office/drawing/2014/main" id="{190C9E44-B402-4E0B-A79F-321B2FABE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0753" y="5650411"/>
            <a:ext cx="2623881" cy="968170"/>
          </a:xfrm>
          <a:prstGeom prst="rect">
            <a:avLst/>
          </a:prstGeom>
        </p:spPr>
      </p:pic>
    </p:spTree>
    <p:extLst>
      <p:ext uri="{BB962C8B-B14F-4D97-AF65-F5344CB8AC3E}">
        <p14:creationId xmlns:p14="http://schemas.microsoft.com/office/powerpoint/2010/main" val="34185100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369E-0C26-445A-981E-B252599A3597}"/>
              </a:ext>
            </a:extLst>
          </p:cNvPr>
          <p:cNvSpPr>
            <a:spLocks noGrp="1"/>
          </p:cNvSpPr>
          <p:nvPr>
            <p:ph type="title"/>
          </p:nvPr>
        </p:nvSpPr>
        <p:spPr/>
        <p:txBody>
          <a:bodyPr/>
          <a:lstStyle/>
          <a:p>
            <a:r>
              <a:rPr lang="en-US" dirty="0"/>
              <a:t>Final things to keep in mind</a:t>
            </a:r>
            <a:br>
              <a:rPr lang="en-US" dirty="0"/>
            </a:br>
            <a:endParaRPr lang="en-US" dirty="0"/>
          </a:p>
        </p:txBody>
      </p:sp>
      <p:sp>
        <p:nvSpPr>
          <p:cNvPr id="10" name="Text Placeholder 9">
            <a:extLst>
              <a:ext uri="{FF2B5EF4-FFF2-40B4-BE49-F238E27FC236}">
                <a16:creationId xmlns:a16="http://schemas.microsoft.com/office/drawing/2014/main" id="{196C4D7C-2A8D-4754-85CE-073D62A10EEA}"/>
              </a:ext>
            </a:extLst>
          </p:cNvPr>
          <p:cNvSpPr>
            <a:spLocks noGrp="1"/>
          </p:cNvSpPr>
          <p:nvPr>
            <p:ph type="body" sz="quarter" idx="10"/>
          </p:nvPr>
        </p:nvSpPr>
        <p:spPr>
          <a:xfrm>
            <a:off x="273441" y="1038195"/>
            <a:ext cx="11655078" cy="3545586"/>
          </a:xfrm>
        </p:spPr>
        <p:txBody>
          <a:bodyPr/>
          <a:lstStyle/>
          <a:p>
            <a:r>
              <a:rPr lang="en-US" dirty="0"/>
              <a:t>The OpenHack challenges </a:t>
            </a:r>
            <a:r>
              <a:rPr lang="en-US" dirty="0">
                <a:solidFill>
                  <a:srgbClr val="0070C0"/>
                </a:solidFill>
                <a:latin typeface="Segoe UI Semibold" panose="020B0702040204020203" pitchFamily="34" charset="0"/>
                <a:cs typeface="Segoe UI Semibold" panose="020B0702040204020203" pitchFamily="34" charset="0"/>
              </a:rPr>
              <a:t>vary in difficulty</a:t>
            </a:r>
            <a:r>
              <a:rPr lang="en-US" dirty="0"/>
              <a:t>, with some easier ones in between; so ensure you are prepared to support your hackers and review the challenges again</a:t>
            </a:r>
          </a:p>
          <a:p>
            <a:r>
              <a:rPr lang="en-US" dirty="0"/>
              <a:t>Spend some time at the beginning of each challenge to </a:t>
            </a:r>
            <a:r>
              <a:rPr lang="en-US" dirty="0">
                <a:solidFill>
                  <a:srgbClr val="0070C0"/>
                </a:solidFill>
                <a:latin typeface="Segoe UI Semibold" panose="020B0702040204020203" pitchFamily="34" charset="0"/>
                <a:cs typeface="Segoe UI Semibold" panose="020B0702040204020203" pitchFamily="34" charset="0"/>
              </a:rPr>
              <a:t>give them an idea of what the challenge is about</a:t>
            </a:r>
          </a:p>
          <a:p>
            <a:r>
              <a:rPr lang="en-US" dirty="0">
                <a:solidFill>
                  <a:srgbClr val="0070C0"/>
                </a:solidFill>
                <a:latin typeface="Segoe UI Semibold" panose="020B0702040204020203" pitchFamily="34" charset="0"/>
                <a:cs typeface="Segoe UI Semibold" panose="020B0702040204020203" pitchFamily="34" charset="0"/>
              </a:rPr>
              <a:t>Monitor usage of the subscriptions</a:t>
            </a:r>
            <a:r>
              <a:rPr lang="en-US" dirty="0"/>
              <a:t>, don’t let them go nuts on it</a:t>
            </a:r>
          </a:p>
          <a:p>
            <a:r>
              <a:rPr lang="en-US" dirty="0"/>
              <a:t>Remind them often to </a:t>
            </a:r>
            <a:r>
              <a:rPr lang="en-US" dirty="0">
                <a:solidFill>
                  <a:srgbClr val="0070C0"/>
                </a:solidFill>
                <a:latin typeface="Segoe UI Semibold" panose="020B0702040204020203" pitchFamily="34" charset="0"/>
                <a:cs typeface="Segoe UI Semibold" panose="020B0702040204020203" pitchFamily="34" charset="0"/>
              </a:rPr>
              <a:t>check the references at the bottom of each challenge</a:t>
            </a:r>
          </a:p>
        </p:txBody>
      </p:sp>
    </p:spTree>
    <p:extLst>
      <p:ext uri="{BB962C8B-B14F-4D97-AF65-F5344CB8AC3E}">
        <p14:creationId xmlns:p14="http://schemas.microsoft.com/office/powerpoint/2010/main" val="228700308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C81F-B909-4644-8C72-9A7938C898D1}"/>
              </a:ext>
            </a:extLst>
          </p:cNvPr>
          <p:cNvSpPr>
            <a:spLocks noGrp="1"/>
          </p:cNvSpPr>
          <p:nvPr>
            <p:ph type="title"/>
          </p:nvPr>
        </p:nvSpPr>
        <p:spPr/>
        <p:txBody>
          <a:bodyPr/>
          <a:lstStyle/>
          <a:p>
            <a:r>
              <a:rPr lang="en-US" dirty="0"/>
              <a:t>Challenge 4 MVP – GitHub Actions – </a:t>
            </a:r>
            <a:r>
              <a:rPr lang="en-US" dirty="0" err="1"/>
              <a:t>Github</a:t>
            </a:r>
            <a:r>
              <a:rPr lang="en-US" dirty="0"/>
              <a:t> Packages</a:t>
            </a:r>
          </a:p>
        </p:txBody>
      </p:sp>
      <p:sp>
        <p:nvSpPr>
          <p:cNvPr id="3" name="Text Placeholder 2">
            <a:extLst>
              <a:ext uri="{FF2B5EF4-FFF2-40B4-BE49-F238E27FC236}">
                <a16:creationId xmlns:a16="http://schemas.microsoft.com/office/drawing/2014/main" id="{6BA6BDA9-F445-4058-AF67-E95FBC707EC6}"/>
              </a:ext>
            </a:extLst>
          </p:cNvPr>
          <p:cNvSpPr>
            <a:spLocks noGrp="1"/>
          </p:cNvSpPr>
          <p:nvPr>
            <p:ph type="body" sz="quarter" idx="10"/>
          </p:nvPr>
        </p:nvSpPr>
        <p:spPr>
          <a:xfrm>
            <a:off x="273441" y="1038195"/>
            <a:ext cx="7253110" cy="3139321"/>
          </a:xfrm>
        </p:spPr>
        <p:txBody>
          <a:bodyPr/>
          <a:lstStyle/>
          <a:p>
            <a:r>
              <a:rPr lang="en-US" sz="2000" dirty="0"/>
              <a:t>In order to use GitHub packages. The repo owner username is used as the username and stored in secrets. </a:t>
            </a:r>
            <a:br>
              <a:rPr lang="en-US" sz="2000" dirty="0"/>
            </a:br>
            <a:br>
              <a:rPr lang="en-US" sz="2000" dirty="0"/>
            </a:br>
            <a:r>
              <a:rPr lang="en-US" sz="2000" dirty="0"/>
              <a:t>There is no need to store the GitHub token as that is available to the workflow directly.</a:t>
            </a:r>
            <a:br>
              <a:rPr lang="en-US" sz="2000" dirty="0"/>
            </a:br>
            <a:endParaRPr lang="en-US" sz="2000" dirty="0"/>
          </a:p>
          <a:p>
            <a:r>
              <a:rPr lang="en-US" sz="2000" dirty="0"/>
              <a:t>Prior to the docker build and push, teams should add a docker login action that uses the secrets.</a:t>
            </a:r>
          </a:p>
          <a:p>
            <a:endParaRPr lang="en-US" sz="2000" dirty="0"/>
          </a:p>
          <a:p>
            <a:endParaRPr lang="en-US" sz="2000" dirty="0"/>
          </a:p>
        </p:txBody>
      </p:sp>
      <p:pic>
        <p:nvPicPr>
          <p:cNvPr id="5" name="Picture 4">
            <a:extLst>
              <a:ext uri="{FF2B5EF4-FFF2-40B4-BE49-F238E27FC236}">
                <a16:creationId xmlns:a16="http://schemas.microsoft.com/office/drawing/2014/main" id="{E52FA4AD-444A-4551-8F9B-1E4BC02973F9}"/>
              </a:ext>
            </a:extLst>
          </p:cNvPr>
          <p:cNvPicPr>
            <a:picLocks noChangeAspect="1"/>
          </p:cNvPicPr>
          <p:nvPr/>
        </p:nvPicPr>
        <p:blipFill>
          <a:blip r:embed="rId2"/>
          <a:stretch>
            <a:fillRect/>
          </a:stretch>
        </p:blipFill>
        <p:spPr>
          <a:xfrm>
            <a:off x="7703389" y="1427671"/>
            <a:ext cx="4411472" cy="2001329"/>
          </a:xfrm>
          <a:prstGeom prst="rect">
            <a:avLst/>
          </a:prstGeom>
        </p:spPr>
      </p:pic>
      <p:sp>
        <p:nvSpPr>
          <p:cNvPr id="9" name="TextBox 8">
            <a:extLst>
              <a:ext uri="{FF2B5EF4-FFF2-40B4-BE49-F238E27FC236}">
                <a16:creationId xmlns:a16="http://schemas.microsoft.com/office/drawing/2014/main" id="{B3C36756-87DB-49D8-9CA6-65B854E68993}"/>
              </a:ext>
            </a:extLst>
          </p:cNvPr>
          <p:cNvSpPr txBox="1"/>
          <p:nvPr/>
        </p:nvSpPr>
        <p:spPr>
          <a:xfrm>
            <a:off x="255805" y="3985405"/>
            <a:ext cx="11550632" cy="523220"/>
          </a:xfrm>
          <a:prstGeom prst="rect">
            <a:avLst/>
          </a:prstGeom>
          <a:noFill/>
        </p:spPr>
        <p:txBody>
          <a:bodyPr wrap="square">
            <a:spAutoFit/>
          </a:bodyPr>
          <a:lstStyle/>
          <a:p>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name</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Docker login</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run</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docker login $registry -u ${{ </a:t>
            </a:r>
            <a:r>
              <a:rPr lang="en-US" sz="1400" b="0" dirty="0" err="1">
                <a:solidFill>
                  <a:srgbClr val="CE9178"/>
                </a:solidFill>
                <a:effectLst/>
                <a:latin typeface="Consolas" panose="020B0609020204030204" pitchFamily="49" charset="0"/>
              </a:rPr>
              <a:t>secrets.DOCKER_USER</a:t>
            </a:r>
            <a:r>
              <a:rPr lang="en-US" sz="1400" b="0" dirty="0">
                <a:solidFill>
                  <a:srgbClr val="CE9178"/>
                </a:solidFill>
                <a:effectLst/>
                <a:latin typeface="Consolas" panose="020B0609020204030204" pitchFamily="49" charset="0"/>
              </a:rPr>
              <a:t> }} -p ${{ </a:t>
            </a:r>
            <a:r>
              <a:rPr lang="en-US" sz="1400" b="0" dirty="0" err="1">
                <a:solidFill>
                  <a:srgbClr val="CE9178"/>
                </a:solidFill>
                <a:effectLst/>
                <a:latin typeface="Consolas" panose="020B0609020204030204" pitchFamily="49" charset="0"/>
              </a:rPr>
              <a:t>secrets.GITHUB_TOKEN</a:t>
            </a:r>
            <a:r>
              <a:rPr lang="en-US" sz="1400" b="0" dirty="0">
                <a:solidFill>
                  <a:srgbClr val="CE9178"/>
                </a:solidFill>
                <a:effectLst/>
                <a:latin typeface="Consolas" panose="020B0609020204030204" pitchFamily="49" charset="0"/>
              </a:rPr>
              <a:t> }}</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93637100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AC08AE-B079-45F9-BBCB-8038918D2B28}"/>
              </a:ext>
            </a:extLst>
          </p:cNvPr>
          <p:cNvSpPr>
            <a:spLocks noGrp="1"/>
          </p:cNvSpPr>
          <p:nvPr>
            <p:ph type="title"/>
          </p:nvPr>
        </p:nvSpPr>
        <p:spPr/>
        <p:txBody>
          <a:bodyPr/>
          <a:lstStyle/>
          <a:p>
            <a:r>
              <a:rPr lang="en-US" dirty="0"/>
              <a:t>Challenge 4 MVP – GitHub </a:t>
            </a:r>
          </a:p>
        </p:txBody>
      </p:sp>
      <p:sp>
        <p:nvSpPr>
          <p:cNvPr id="9" name="TextBox 8">
            <a:extLst>
              <a:ext uri="{FF2B5EF4-FFF2-40B4-BE49-F238E27FC236}">
                <a16:creationId xmlns:a16="http://schemas.microsoft.com/office/drawing/2014/main" id="{FE6FE896-7EF4-4424-A50F-22F480FEA580}"/>
              </a:ext>
            </a:extLst>
          </p:cNvPr>
          <p:cNvSpPr txBox="1"/>
          <p:nvPr/>
        </p:nvSpPr>
        <p:spPr>
          <a:xfrm>
            <a:off x="506800" y="1326757"/>
            <a:ext cx="10336603" cy="2800767"/>
          </a:xfrm>
          <a:prstGeom prst="rect">
            <a:avLst/>
          </a:prstGeom>
          <a:noFill/>
        </p:spPr>
        <p:txBody>
          <a:bodyPr wrap="square">
            <a:spAutoFit/>
          </a:bodyPr>
          <a:lstStyle/>
          <a:p>
            <a:r>
              <a:rPr lang="en-US" sz="1100" b="0" dirty="0">
                <a:solidFill>
                  <a:srgbClr val="D4D4D4"/>
                </a:solidFill>
                <a:effectLst/>
                <a:latin typeface="Consolas" panose="020B0609020204030204" pitchFamily="49" charset="0"/>
              </a:rPr>
              <a:t>  </a:t>
            </a:r>
            <a:r>
              <a:rPr lang="en-US" sz="1100" b="0" dirty="0" err="1">
                <a:solidFill>
                  <a:srgbClr val="569CD6"/>
                </a:solidFill>
                <a:effectLst/>
                <a:latin typeface="Consolas" panose="020B0609020204030204" pitchFamily="49" charset="0"/>
              </a:rPr>
              <a:t>docker_build_and_push</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if</a:t>
            </a:r>
            <a:r>
              <a:rPr lang="en-US" sz="1100" b="0" dirty="0">
                <a:solidFill>
                  <a:srgbClr val="D4D4D4"/>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github.ref</a:t>
            </a:r>
            <a:r>
              <a:rPr lang="en-US" sz="1100" b="0" dirty="0">
                <a:solidFill>
                  <a:srgbClr val="CE9178"/>
                </a:solidFill>
                <a:effectLst/>
                <a:latin typeface="Consolas" panose="020B0609020204030204" pitchFamily="49" charset="0"/>
              </a:rPr>
              <a:t> == 'refs/heads/master'</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runs-on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ubuntu-latest</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needs</a:t>
            </a:r>
            <a:r>
              <a:rPr lang="en-US" sz="1100" b="0" dirty="0">
                <a:solidFill>
                  <a:srgbClr val="D4D4D4"/>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build_and_test</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steps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uses</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actions/checkout@v2</a:t>
            </a:r>
            <a:endParaRPr lang="en-US" sz="1100" b="0" dirty="0">
              <a:solidFill>
                <a:srgbClr val="D4D4D4"/>
              </a:solidFill>
              <a:effectLst/>
              <a:latin typeface="Consolas" panose="020B0609020204030204" pitchFamily="49" charset="0"/>
            </a:endParaRPr>
          </a:p>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Docker login</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run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docker login $registry -u ${{ </a:t>
            </a:r>
            <a:r>
              <a:rPr lang="en-US" sz="1100" b="0" dirty="0" err="1">
                <a:solidFill>
                  <a:srgbClr val="CE9178"/>
                </a:solidFill>
                <a:effectLst/>
                <a:latin typeface="Consolas" panose="020B0609020204030204" pitchFamily="49" charset="0"/>
              </a:rPr>
              <a:t>secrets.DOCKER_USER</a:t>
            </a:r>
            <a:r>
              <a:rPr lang="en-US" sz="1100" b="0" dirty="0">
                <a:solidFill>
                  <a:srgbClr val="CE9178"/>
                </a:solidFill>
                <a:effectLst/>
                <a:latin typeface="Consolas" panose="020B0609020204030204" pitchFamily="49" charset="0"/>
              </a:rPr>
              <a:t> }} -p ${{ </a:t>
            </a:r>
            <a:r>
              <a:rPr lang="en-US" sz="1100" b="0" dirty="0" err="1">
                <a:solidFill>
                  <a:srgbClr val="CE9178"/>
                </a:solidFill>
                <a:effectLst/>
                <a:latin typeface="Consolas" panose="020B0609020204030204" pitchFamily="49" charset="0"/>
              </a:rPr>
              <a:t>secrets.GITHUB_TOKEN</a:t>
            </a:r>
            <a:r>
              <a:rPr lang="en-US" sz="1100" b="0" dirty="0">
                <a:solidFill>
                  <a:srgbClr val="CE9178"/>
                </a:solidFill>
                <a:effectLst/>
                <a:latin typeface="Consolas" panose="020B0609020204030204" pitchFamily="49" charset="0"/>
              </a:rPr>
              <a:t> }}</a:t>
            </a:r>
            <a:endParaRPr lang="en-US" sz="1100" b="0" dirty="0">
              <a:solidFill>
                <a:srgbClr val="D4D4D4"/>
              </a:solidFill>
              <a:effectLst/>
              <a:latin typeface="Consolas" panose="020B0609020204030204" pitchFamily="49" charset="0"/>
            </a:endParaRPr>
          </a:p>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Docker build</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run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docker build -t $registry/$repository:${{</a:t>
            </a:r>
            <a:r>
              <a:rPr lang="en-US" sz="1100" b="0" dirty="0" err="1">
                <a:solidFill>
                  <a:srgbClr val="CE9178"/>
                </a:solidFill>
                <a:effectLst/>
                <a:latin typeface="Consolas" panose="020B0609020204030204" pitchFamily="49" charset="0"/>
              </a:rPr>
              <a:t>github.run_number</a:t>
            </a:r>
            <a:r>
              <a:rPr lang="en-US" sz="1100" b="0" dirty="0">
                <a:solidFill>
                  <a:srgbClr val="CE9178"/>
                </a:solidFill>
                <a:effectLst/>
                <a:latin typeface="Consolas" panose="020B0609020204030204" pitchFamily="49" charset="0"/>
              </a:rPr>
              <a:t>}} --build-</a:t>
            </a:r>
            <a:r>
              <a:rPr lang="en-US" sz="1100" b="0" dirty="0" err="1">
                <a:solidFill>
                  <a:srgbClr val="CE9178"/>
                </a:solidFill>
                <a:effectLst/>
                <a:latin typeface="Consolas" panose="020B0609020204030204" pitchFamily="49" charset="0"/>
              </a:rPr>
              <a:t>arg</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build_version</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github.run_number</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docker_path</a:t>
            </a:r>
            <a:endParaRPr lang="en-US" sz="1100" b="0" dirty="0">
              <a:solidFill>
                <a:srgbClr val="D4D4D4"/>
              </a:solidFill>
              <a:effectLst/>
              <a:latin typeface="Consolas" panose="020B0609020204030204" pitchFamily="49" charset="0"/>
            </a:endParaRPr>
          </a:p>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Docker Push</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run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docker push $registry/$repository:${{</a:t>
            </a:r>
            <a:r>
              <a:rPr lang="en-US" sz="1100" b="0" dirty="0" err="1">
                <a:solidFill>
                  <a:srgbClr val="CE9178"/>
                </a:solidFill>
                <a:effectLst/>
                <a:latin typeface="Consolas" panose="020B0609020204030204" pitchFamily="49" charset="0"/>
              </a:rPr>
              <a:t>github.run_number</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p>
          <a:p>
            <a:endParaRPr lang="en-US" sz="11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42F368D9-54B6-4ED6-B659-50E5DD48442C}"/>
              </a:ext>
            </a:extLst>
          </p:cNvPr>
          <p:cNvSpPr txBox="1"/>
          <p:nvPr/>
        </p:nvSpPr>
        <p:spPr>
          <a:xfrm>
            <a:off x="612475" y="4408424"/>
            <a:ext cx="11119450" cy="646331"/>
          </a:xfrm>
          <a:prstGeom prst="rect">
            <a:avLst/>
          </a:prstGeom>
          <a:noFill/>
        </p:spPr>
        <p:txBody>
          <a:bodyPr wrap="square">
            <a:spAutoFit/>
          </a:bodyPr>
          <a:lstStyle/>
          <a:p>
            <a:r>
              <a:rPr lang="en-US" dirty="0">
                <a:solidFill>
                  <a:schemeClr val="bg1"/>
                </a:solidFill>
              </a:rPr>
              <a:t>Full Workflow </a:t>
            </a:r>
            <a:r>
              <a:rPr lang="en-US" dirty="0" err="1">
                <a:solidFill>
                  <a:schemeClr val="bg1"/>
                </a:solidFill>
              </a:rPr>
              <a:t>Yaml</a:t>
            </a:r>
            <a:r>
              <a:rPr lang="en-US" dirty="0">
                <a:solidFill>
                  <a:schemeClr val="bg1"/>
                </a:solidFill>
              </a:rPr>
              <a:t>:</a:t>
            </a:r>
            <a:endParaRPr lang="en-US" dirty="0">
              <a:solidFill>
                <a:schemeClr val="bg1"/>
              </a:solidFill>
              <a:hlinkClick r:id="rId3">
                <a:extLst>
                  <a:ext uri="{A12FA001-AC4F-418D-AE19-62706E023703}">
                    <ahyp:hlinkClr xmlns:ahyp="http://schemas.microsoft.com/office/drawing/2018/hyperlinkcolor" val="tx"/>
                  </a:ext>
                </a:extLst>
              </a:hlinkClick>
            </a:endParaRPr>
          </a:p>
          <a:p>
            <a:r>
              <a:rPr lang="en-US" dirty="0">
                <a:solidFill>
                  <a:srgbClr val="0078D7"/>
                </a:solidFill>
                <a:hlinkClick r:id="rId3">
                  <a:extLst>
                    <a:ext uri="{A12FA001-AC4F-418D-AE19-62706E023703}">
                      <ahyp:hlinkClr xmlns:ahyp="http://schemas.microsoft.com/office/drawing/2018/hyperlinkcolor" val="tx"/>
                    </a:ext>
                  </a:extLst>
                </a:hlinkClick>
              </a:rPr>
              <a:t>https://gist.github.com/hattan/1980572339fc30b7a5694f730716e965</a:t>
            </a:r>
            <a:endParaRPr lang="en-US" dirty="0"/>
          </a:p>
        </p:txBody>
      </p:sp>
    </p:spTree>
    <p:extLst>
      <p:ext uri="{BB962C8B-B14F-4D97-AF65-F5344CB8AC3E}">
        <p14:creationId xmlns:p14="http://schemas.microsoft.com/office/powerpoint/2010/main" val="222565203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5</a:t>
            </a:r>
          </a:p>
        </p:txBody>
      </p:sp>
      <p:sp>
        <p:nvSpPr>
          <p:cNvPr id="2" name="Text Placeholder 1">
            <a:extLst>
              <a:ext uri="{FF2B5EF4-FFF2-40B4-BE49-F238E27FC236}">
                <a16:creationId xmlns:a16="http://schemas.microsoft.com/office/drawing/2014/main" id="{D2B5AE03-7358-485D-8464-14C46CF8665C}"/>
              </a:ext>
            </a:extLst>
          </p:cNvPr>
          <p:cNvSpPr>
            <a:spLocks noGrp="1"/>
          </p:cNvSpPr>
          <p:nvPr>
            <p:ph type="body" sz="quarter" idx="10"/>
          </p:nvPr>
        </p:nvSpPr>
        <p:spPr/>
        <p:txBody>
          <a:bodyPr/>
          <a:lstStyle/>
          <a:p>
            <a:r>
              <a:rPr lang="en-US" dirty="0"/>
              <a:t>Implement a Blue/Green deployment strategy</a:t>
            </a:r>
          </a:p>
        </p:txBody>
      </p:sp>
    </p:spTree>
    <p:extLst>
      <p:ext uri="{BB962C8B-B14F-4D97-AF65-F5344CB8AC3E}">
        <p14:creationId xmlns:p14="http://schemas.microsoft.com/office/powerpoint/2010/main" val="300323210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8D6C39-6044-449D-B689-AB991D4B21C8}"/>
              </a:ext>
            </a:extLst>
          </p:cNvPr>
          <p:cNvSpPr>
            <a:spLocks noGrp="1"/>
          </p:cNvSpPr>
          <p:nvPr>
            <p:ph type="title"/>
          </p:nvPr>
        </p:nvSpPr>
        <p:spPr/>
        <p:txBody>
          <a:bodyPr/>
          <a:lstStyle/>
          <a:p>
            <a:r>
              <a:rPr lang="en-US" dirty="0"/>
              <a:t>Challenge 5 MVP</a:t>
            </a:r>
          </a:p>
        </p:txBody>
      </p:sp>
      <p:sp>
        <p:nvSpPr>
          <p:cNvPr id="5" name="Text Placeholder 4">
            <a:extLst>
              <a:ext uri="{FF2B5EF4-FFF2-40B4-BE49-F238E27FC236}">
                <a16:creationId xmlns:a16="http://schemas.microsoft.com/office/drawing/2014/main" id="{A174FA31-9D5F-40B1-8387-25140A605D59}"/>
              </a:ext>
            </a:extLst>
          </p:cNvPr>
          <p:cNvSpPr>
            <a:spLocks noGrp="1"/>
          </p:cNvSpPr>
          <p:nvPr>
            <p:ph type="body" sz="quarter" idx="10"/>
          </p:nvPr>
        </p:nvSpPr>
        <p:spPr>
          <a:xfrm>
            <a:off x="273441" y="1038195"/>
            <a:ext cx="11655078" cy="4364272"/>
          </a:xfrm>
        </p:spPr>
        <p:txBody>
          <a:bodyPr/>
          <a:lstStyle/>
          <a:p>
            <a:r>
              <a:rPr lang="en-US" dirty="0"/>
              <a:t>This challenge focuses on implementing a blue / green deployment strategy</a:t>
            </a:r>
          </a:p>
          <a:p>
            <a:r>
              <a:rPr lang="en-US" dirty="0"/>
              <a:t>Each API that has been provisioned for the teams has a staging slot enabled on the Azure Web App like this</a:t>
            </a:r>
          </a:p>
          <a:p>
            <a:pPr lvl="1"/>
            <a:r>
              <a:rPr lang="en-US" dirty="0"/>
              <a:t>https://openhack</a:t>
            </a:r>
            <a:r>
              <a:rPr lang="en-US" dirty="0">
                <a:solidFill>
                  <a:srgbClr val="0070C0"/>
                </a:solidFill>
              </a:rPr>
              <a:t>[uniqueid]</a:t>
            </a:r>
            <a:r>
              <a:rPr lang="en-US" dirty="0"/>
              <a:t>poi.azurewebsites.net</a:t>
            </a:r>
          </a:p>
          <a:p>
            <a:pPr lvl="1"/>
            <a:r>
              <a:rPr lang="en-US" dirty="0"/>
              <a:t>https://openhack</a:t>
            </a:r>
            <a:r>
              <a:rPr lang="en-US" dirty="0">
                <a:solidFill>
                  <a:srgbClr val="0070C0"/>
                </a:solidFill>
              </a:rPr>
              <a:t>[uniqueid]</a:t>
            </a:r>
            <a:r>
              <a:rPr lang="en-US" dirty="0"/>
              <a:t>poi-staging.azurewebsites.net</a:t>
            </a:r>
          </a:p>
          <a:p>
            <a:r>
              <a:rPr lang="en-US" dirty="0"/>
              <a:t>Ask your team to make a change on the </a:t>
            </a:r>
            <a:r>
              <a:rPr lang="en-US" dirty="0" err="1"/>
              <a:t>healthcheck</a:t>
            </a:r>
            <a:r>
              <a:rPr lang="en-US" dirty="0"/>
              <a:t> message for the API of their choice (or several APIs) and monitor the </a:t>
            </a:r>
            <a:r>
              <a:rPr lang="en-US" dirty="0" err="1"/>
              <a:t>healthcheck</a:t>
            </a:r>
            <a:r>
              <a:rPr lang="en-US" dirty="0"/>
              <a:t> message on the staging and production endpoint</a:t>
            </a:r>
          </a:p>
          <a:p>
            <a:pPr lvl="1"/>
            <a:r>
              <a:rPr lang="en-US" dirty="0"/>
              <a:t>It is expected to get the new message on the staging endpoint, approve and the swap takes place with no downtime</a:t>
            </a:r>
          </a:p>
        </p:txBody>
      </p:sp>
    </p:spTree>
    <p:extLst>
      <p:ext uri="{BB962C8B-B14F-4D97-AF65-F5344CB8AC3E}">
        <p14:creationId xmlns:p14="http://schemas.microsoft.com/office/powerpoint/2010/main" val="333892032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EF7E7-29A0-4B74-8525-CBE9B5B943E2}"/>
              </a:ext>
            </a:extLst>
          </p:cNvPr>
          <p:cNvSpPr>
            <a:spLocks noGrp="1"/>
          </p:cNvSpPr>
          <p:nvPr>
            <p:ph type="title"/>
          </p:nvPr>
        </p:nvSpPr>
        <p:spPr/>
        <p:txBody>
          <a:bodyPr/>
          <a:lstStyle/>
          <a:p>
            <a:r>
              <a:rPr lang="en-US" dirty="0"/>
              <a:t>Challenge 5 Success Criteria</a:t>
            </a:r>
          </a:p>
        </p:txBody>
      </p:sp>
      <p:sp>
        <p:nvSpPr>
          <p:cNvPr id="3" name="Text Placeholder 2">
            <a:extLst>
              <a:ext uri="{FF2B5EF4-FFF2-40B4-BE49-F238E27FC236}">
                <a16:creationId xmlns:a16="http://schemas.microsoft.com/office/drawing/2014/main" id="{BC8D0BFA-B9CD-410C-B354-A9317724F177}"/>
              </a:ext>
            </a:extLst>
          </p:cNvPr>
          <p:cNvSpPr>
            <a:spLocks noGrp="1"/>
          </p:cNvSpPr>
          <p:nvPr>
            <p:ph type="body" sz="quarter" idx="10"/>
          </p:nvPr>
        </p:nvSpPr>
        <p:spPr/>
        <p:txBody>
          <a:bodyPr/>
          <a:lstStyle/>
          <a:p>
            <a:r>
              <a:rPr lang="en-US" dirty="0"/>
              <a:t>Implement Blue/Green deployments for each of the APIs. Your coach will give you a change to push through your pipeline to test your strategy</a:t>
            </a:r>
          </a:p>
          <a:p>
            <a:r>
              <a:rPr lang="en-US" dirty="0"/>
              <a:t>Demonstrate that a code change in an API is deployed initially to a staging environment and automatically to production with "zero downtime."</a:t>
            </a:r>
          </a:p>
          <a:p>
            <a:r>
              <a:rPr lang="en-US" dirty="0"/>
              <a:t>Explain to your coach the logic that you are using for blue/green deployment and address the following points:</a:t>
            </a:r>
          </a:p>
          <a:p>
            <a:pPr lvl="1"/>
            <a:r>
              <a:rPr lang="en-US" dirty="0"/>
              <a:t>Describe the mechanism that validates that the container and web app is ready</a:t>
            </a:r>
          </a:p>
          <a:p>
            <a:pPr lvl="1"/>
            <a:r>
              <a:rPr lang="en-US" dirty="0"/>
              <a:t>Demonstrate that you are able to perform a rollback to the previous version?</a:t>
            </a:r>
          </a:p>
          <a:p>
            <a:pPr lvl="1"/>
            <a:r>
              <a:rPr lang="en-US" dirty="0"/>
              <a:t>Demonstrate what triggers or constraints are used to determine when/whether it is safe to swap to the new version</a:t>
            </a:r>
          </a:p>
          <a:p>
            <a:pPr lvl="1"/>
            <a:r>
              <a:rPr lang="en-US" dirty="0"/>
              <a:t>Demonstrate how you manage the version of each container image that is deployed</a:t>
            </a:r>
          </a:p>
          <a:p>
            <a:pPr lvl="1"/>
            <a:r>
              <a:rPr lang="en-US" dirty="0"/>
              <a:t>Demonstrate the mechanism for determining which version of your code should be in production (blue) and which should be in staging (green)</a:t>
            </a:r>
          </a:p>
          <a:p>
            <a:pPr lvl="1"/>
            <a:r>
              <a:rPr lang="en-US" dirty="0"/>
              <a:t>Demonstrate which resource optimizations are performed once the deployment is complete</a:t>
            </a:r>
          </a:p>
          <a:p>
            <a:pPr lvl="1"/>
            <a:r>
              <a:rPr lang="en-US" dirty="0"/>
              <a:t>Demonstrate how configuration secrets are being managed</a:t>
            </a:r>
          </a:p>
        </p:txBody>
      </p:sp>
    </p:spTree>
    <p:extLst>
      <p:ext uri="{BB962C8B-B14F-4D97-AF65-F5344CB8AC3E}">
        <p14:creationId xmlns:p14="http://schemas.microsoft.com/office/powerpoint/2010/main" val="159679821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0EE4-C36F-4F35-AF78-5BC2E4EFCC16}"/>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95C42B6C-2FDB-4DF3-9C80-B5549934845E}"/>
              </a:ext>
            </a:extLst>
          </p:cNvPr>
          <p:cNvSpPr>
            <a:spLocks noGrp="1"/>
          </p:cNvSpPr>
          <p:nvPr>
            <p:ph type="body" sz="quarter" idx="10"/>
          </p:nvPr>
        </p:nvSpPr>
        <p:spPr>
          <a:xfrm>
            <a:off x="273441" y="1038195"/>
            <a:ext cx="11655078" cy="2585323"/>
          </a:xfrm>
        </p:spPr>
        <p:txBody>
          <a:bodyPr/>
          <a:lstStyle/>
          <a:p>
            <a:r>
              <a:rPr lang="en-US" dirty="0"/>
              <a:t>Demonstrate that a code change in an API is deployed initially to a staging environment and automatically to production with "zero downtime."</a:t>
            </a:r>
          </a:p>
          <a:p>
            <a:pPr lvl="1"/>
            <a:r>
              <a:rPr lang="en-US" dirty="0"/>
              <a:t>The expectation is that the existing </a:t>
            </a:r>
            <a:r>
              <a:rPr lang="en-US" dirty="0">
                <a:solidFill>
                  <a:srgbClr val="0070C0"/>
                </a:solidFill>
                <a:latin typeface="Segoe UI Semibold" panose="020B0702040204020203" pitchFamily="34" charset="0"/>
                <a:cs typeface="Segoe UI Semibold" panose="020B0702040204020203" pitchFamily="34" charset="0"/>
              </a:rPr>
              <a:t>staging</a:t>
            </a:r>
            <a:r>
              <a:rPr lang="en-US" dirty="0"/>
              <a:t> slot is used to initially deploy the API</a:t>
            </a:r>
          </a:p>
          <a:p>
            <a:pPr lvl="1"/>
            <a:r>
              <a:rPr lang="en-US" dirty="0"/>
              <a:t>After a successful verification of staging, the deployment slot swap to </a:t>
            </a:r>
            <a:r>
              <a:rPr lang="en-US" dirty="0">
                <a:solidFill>
                  <a:srgbClr val="0070C0"/>
                </a:solidFill>
                <a:latin typeface="Segoe UI Semibold" panose="020B0702040204020203" pitchFamily="34" charset="0"/>
                <a:cs typeface="Segoe UI Semibold" panose="020B0702040204020203" pitchFamily="34" charset="0"/>
              </a:rPr>
              <a:t>production</a:t>
            </a:r>
            <a:r>
              <a:rPr lang="en-US" dirty="0"/>
              <a:t> should occur</a:t>
            </a:r>
          </a:p>
          <a:p>
            <a:pPr lvl="1"/>
            <a:r>
              <a:rPr lang="en-US" dirty="0"/>
              <a:t>For code changes, the recommend is to build your first pipeline against the POI API</a:t>
            </a:r>
          </a:p>
          <a:p>
            <a:pPr lvl="2"/>
            <a:r>
              <a:rPr lang="en-US" dirty="0"/>
              <a:t>POI supports changes to the </a:t>
            </a:r>
            <a:r>
              <a:rPr lang="en-US" dirty="0" err="1"/>
              <a:t>healthcheck</a:t>
            </a:r>
            <a:r>
              <a:rPr lang="en-US" dirty="0"/>
              <a:t> and unit tests will not fail if it is updated</a:t>
            </a:r>
          </a:p>
          <a:p>
            <a:pPr lvl="2"/>
            <a:r>
              <a:rPr lang="en-US" dirty="0"/>
              <a:t>Other APIs such as Trips may fail unit testing when you update the </a:t>
            </a:r>
            <a:r>
              <a:rPr lang="en-US" dirty="0" err="1"/>
              <a:t>healthcheck</a:t>
            </a:r>
            <a:r>
              <a:rPr lang="en-US" dirty="0"/>
              <a:t> message</a:t>
            </a:r>
          </a:p>
        </p:txBody>
      </p:sp>
    </p:spTree>
    <p:extLst>
      <p:ext uri="{BB962C8B-B14F-4D97-AF65-F5344CB8AC3E}">
        <p14:creationId xmlns:p14="http://schemas.microsoft.com/office/powerpoint/2010/main" val="70796473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0EE4-C36F-4F35-AF78-5BC2E4EFCC16}"/>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95C42B6C-2FDB-4DF3-9C80-B5549934845E}"/>
              </a:ext>
            </a:extLst>
          </p:cNvPr>
          <p:cNvSpPr>
            <a:spLocks noGrp="1"/>
          </p:cNvSpPr>
          <p:nvPr>
            <p:ph type="body" sz="quarter" idx="10"/>
          </p:nvPr>
        </p:nvSpPr>
        <p:spPr>
          <a:xfrm>
            <a:off x="273441" y="1038195"/>
            <a:ext cx="11655078" cy="1575816"/>
          </a:xfrm>
        </p:spPr>
        <p:txBody>
          <a:bodyPr/>
          <a:lstStyle/>
          <a:p>
            <a:r>
              <a:rPr lang="en-US" dirty="0"/>
              <a:t>Demonstrate which resource optimizations are performed once the deployment is complete</a:t>
            </a:r>
          </a:p>
          <a:p>
            <a:pPr lvl="1"/>
            <a:r>
              <a:rPr lang="en-US" dirty="0"/>
              <a:t>By stopping the existing </a:t>
            </a:r>
            <a:r>
              <a:rPr lang="en-US" dirty="0">
                <a:solidFill>
                  <a:srgbClr val="0070C0"/>
                </a:solidFill>
                <a:latin typeface="Segoe UI Semibold" panose="020B0702040204020203" pitchFamily="34" charset="0"/>
                <a:cs typeface="Segoe UI Semibold" panose="020B0702040204020203" pitchFamily="34" charset="0"/>
              </a:rPr>
              <a:t>staging</a:t>
            </a:r>
            <a:r>
              <a:rPr lang="en-US" dirty="0"/>
              <a:t> slot so that the web application is no longer consuming compute resources in the App Service Plan</a:t>
            </a:r>
          </a:p>
        </p:txBody>
      </p:sp>
    </p:spTree>
    <p:extLst>
      <p:ext uri="{BB962C8B-B14F-4D97-AF65-F5344CB8AC3E}">
        <p14:creationId xmlns:p14="http://schemas.microsoft.com/office/powerpoint/2010/main" val="118952225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0EE4-C36F-4F35-AF78-5BC2E4EFCC16}"/>
              </a:ext>
            </a:extLst>
          </p:cNvPr>
          <p:cNvSpPr>
            <a:spLocks noGrp="1"/>
          </p:cNvSpPr>
          <p:nvPr>
            <p:ph type="title"/>
          </p:nvPr>
        </p:nvSpPr>
        <p:spPr/>
        <p:txBody>
          <a:bodyPr/>
          <a:lstStyle/>
          <a:p>
            <a:r>
              <a:rPr lang="en-US" dirty="0"/>
              <a:t>Challenge 5 Responses</a:t>
            </a:r>
          </a:p>
        </p:txBody>
      </p:sp>
      <p:sp>
        <p:nvSpPr>
          <p:cNvPr id="3" name="Text Placeholder 2">
            <a:extLst>
              <a:ext uri="{FF2B5EF4-FFF2-40B4-BE49-F238E27FC236}">
                <a16:creationId xmlns:a16="http://schemas.microsoft.com/office/drawing/2014/main" id="{95C42B6C-2FDB-4DF3-9C80-B5549934845E}"/>
              </a:ext>
            </a:extLst>
          </p:cNvPr>
          <p:cNvSpPr>
            <a:spLocks noGrp="1"/>
          </p:cNvSpPr>
          <p:nvPr>
            <p:ph type="body" sz="quarter" idx="10"/>
          </p:nvPr>
        </p:nvSpPr>
        <p:spPr>
          <a:xfrm>
            <a:off x="273441" y="1038195"/>
            <a:ext cx="11655078" cy="1298817"/>
          </a:xfrm>
        </p:spPr>
        <p:txBody>
          <a:bodyPr/>
          <a:lstStyle/>
          <a:p>
            <a:r>
              <a:rPr lang="en-US" dirty="0"/>
              <a:t>Demonstrate that you are able to perform a rollback to the previous version</a:t>
            </a:r>
          </a:p>
          <a:p>
            <a:pPr lvl="1"/>
            <a:r>
              <a:rPr lang="en-US" dirty="0"/>
              <a:t>With multiple deployment slots in place, a valid rollback response would be to swap the slots</a:t>
            </a:r>
          </a:p>
        </p:txBody>
      </p:sp>
    </p:spTree>
    <p:extLst>
      <p:ext uri="{BB962C8B-B14F-4D97-AF65-F5344CB8AC3E}">
        <p14:creationId xmlns:p14="http://schemas.microsoft.com/office/powerpoint/2010/main" val="428160981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5</a:t>
            </a:r>
          </a:p>
        </p:txBody>
      </p:sp>
      <p:sp>
        <p:nvSpPr>
          <p:cNvPr id="2" name="Text Placeholder 1">
            <a:extLst>
              <a:ext uri="{FF2B5EF4-FFF2-40B4-BE49-F238E27FC236}">
                <a16:creationId xmlns:a16="http://schemas.microsoft.com/office/drawing/2014/main" id="{D2B5AE03-7358-485D-8464-14C46CF8665C}"/>
              </a:ext>
            </a:extLst>
          </p:cNvPr>
          <p:cNvSpPr>
            <a:spLocks noGrp="1"/>
          </p:cNvSpPr>
          <p:nvPr>
            <p:ph type="body" sz="quarter" idx="10"/>
          </p:nvPr>
        </p:nvSpPr>
        <p:spPr/>
        <p:txBody>
          <a:bodyPr/>
          <a:lstStyle/>
          <a:p>
            <a:r>
              <a:rPr lang="en-US" dirty="0"/>
              <a:t>Implement a Blue/Green deployment strategy – Azure DevOps</a:t>
            </a:r>
          </a:p>
        </p:txBody>
      </p:sp>
    </p:spTree>
    <p:extLst>
      <p:ext uri="{BB962C8B-B14F-4D97-AF65-F5344CB8AC3E}">
        <p14:creationId xmlns:p14="http://schemas.microsoft.com/office/powerpoint/2010/main" val="29067344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0AE3CB-B906-49F1-84E9-E4DDB09357D2}"/>
              </a:ext>
            </a:extLst>
          </p:cNvPr>
          <p:cNvSpPr>
            <a:spLocks noGrp="1"/>
          </p:cNvSpPr>
          <p:nvPr>
            <p:ph type="title"/>
          </p:nvPr>
        </p:nvSpPr>
        <p:spPr/>
        <p:txBody>
          <a:bodyPr/>
          <a:lstStyle/>
          <a:p>
            <a:r>
              <a:rPr lang="en-US" dirty="0"/>
              <a:t>Challenge 5 MVP – Azure DevOps</a:t>
            </a:r>
          </a:p>
        </p:txBody>
      </p:sp>
      <p:sp>
        <p:nvSpPr>
          <p:cNvPr id="5" name="Text Placeholder 4">
            <a:extLst>
              <a:ext uri="{FF2B5EF4-FFF2-40B4-BE49-F238E27FC236}">
                <a16:creationId xmlns:a16="http://schemas.microsoft.com/office/drawing/2014/main" id="{5AFE8891-3FAC-49F0-B487-B4E448F48BDA}"/>
              </a:ext>
            </a:extLst>
          </p:cNvPr>
          <p:cNvSpPr>
            <a:spLocks noGrp="1"/>
          </p:cNvSpPr>
          <p:nvPr>
            <p:ph type="body" sz="quarter" idx="10"/>
          </p:nvPr>
        </p:nvSpPr>
        <p:spPr>
          <a:xfrm>
            <a:off x="273441" y="1038195"/>
            <a:ext cx="11655078" cy="1822037"/>
          </a:xfrm>
        </p:spPr>
        <p:txBody>
          <a:bodyPr/>
          <a:lstStyle/>
          <a:p>
            <a:r>
              <a:rPr lang="en-US" dirty="0"/>
              <a:t>The expectation is that existing unit test pipelines and gated logic for unit testing continue to be executed</a:t>
            </a:r>
          </a:p>
          <a:p>
            <a:r>
              <a:rPr lang="en-US" dirty="0"/>
              <a:t>Teams will be updating their existing Release pipelines (either classic Release or YAML CI/CD), </a:t>
            </a:r>
            <a:r>
              <a:rPr lang="en-US" dirty="0">
                <a:solidFill>
                  <a:srgbClr val="0070C0"/>
                </a:solidFill>
                <a:latin typeface="Segoe UI Semibold" panose="020B0702040204020203" pitchFamily="34" charset="0"/>
                <a:cs typeface="Segoe UI Semibold" panose="020B0702040204020203" pitchFamily="34" charset="0"/>
              </a:rPr>
              <a:t>not</a:t>
            </a:r>
            <a:r>
              <a:rPr lang="en-US" dirty="0"/>
              <a:t> creating new pipelines</a:t>
            </a:r>
          </a:p>
        </p:txBody>
      </p:sp>
    </p:spTree>
    <p:extLst>
      <p:ext uri="{BB962C8B-B14F-4D97-AF65-F5344CB8AC3E}">
        <p14:creationId xmlns:p14="http://schemas.microsoft.com/office/powerpoint/2010/main" val="42002473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33D2E1-4325-4915-96EC-BE607D3E856E}"/>
              </a:ext>
            </a:extLst>
          </p:cNvPr>
          <p:cNvSpPr/>
          <p:nvPr/>
        </p:nvSpPr>
        <p:spPr>
          <a:xfrm>
            <a:off x="274319" y="1042416"/>
            <a:ext cx="7682325" cy="5170646"/>
          </a:xfrm>
          <a:prstGeom prst="rect">
            <a:avLst/>
          </a:prstGeom>
        </p:spPr>
        <p:txBody>
          <a:bodyPr wrap="square" anchor="t">
            <a:spAutoFit/>
          </a:bodyPr>
          <a:lstStyle/>
          <a:p>
            <a:pPr marL="342900" lvl="0" indent="-342900">
              <a:buFont typeface="Arial" panose="020B0604020202020204" pitchFamily="34" charset="0"/>
              <a:buChar char="•"/>
              <a:defRPr/>
            </a:pPr>
            <a:r>
              <a:rPr lang="en-US" dirty="0">
                <a:solidFill>
                  <a:schemeClr val="bg1"/>
                </a:solidFill>
                <a:latin typeface="+mj-lt"/>
              </a:rPr>
              <a:t>Your team is the IT team of a fictitious insurance company that runs the </a:t>
            </a:r>
            <a:r>
              <a:rPr lang="en-US" b="1" dirty="0" err="1">
                <a:solidFill>
                  <a:schemeClr val="bg1"/>
                </a:solidFill>
                <a:latin typeface="+mj-lt"/>
              </a:rPr>
              <a:t>MyDriving</a:t>
            </a:r>
            <a:r>
              <a:rPr lang="en-US" b="1" dirty="0">
                <a:solidFill>
                  <a:schemeClr val="bg1"/>
                </a:solidFill>
                <a:latin typeface="+mj-lt"/>
              </a:rPr>
              <a:t> Service</a:t>
            </a:r>
            <a:r>
              <a:rPr lang="en-US" dirty="0">
                <a:solidFill>
                  <a:schemeClr val="bg1"/>
                </a:solidFill>
                <a:latin typeface="+mj-lt"/>
              </a:rPr>
              <a:t>.</a:t>
            </a:r>
          </a:p>
          <a:p>
            <a:pPr marL="342900" lvl="0" indent="-342900">
              <a:buFont typeface="Arial" panose="020B0604020202020204" pitchFamily="34" charset="0"/>
              <a:buChar char="•"/>
              <a:defRPr/>
            </a:pPr>
            <a:r>
              <a:rPr lang="en-US" dirty="0">
                <a:solidFill>
                  <a:schemeClr val="bg1"/>
                </a:solidFill>
                <a:latin typeface="+mj-lt"/>
              </a:rPr>
              <a:t>The company is offering their customers the ability to evaluate their driving skills.</a:t>
            </a:r>
          </a:p>
          <a:p>
            <a:pPr marL="342900" lvl="0" indent="-342900">
              <a:buFont typeface="Arial" panose="020B0604020202020204" pitchFamily="34" charset="0"/>
              <a:buChar char="•"/>
              <a:defRPr/>
            </a:pPr>
            <a:r>
              <a:rPr lang="en-US" dirty="0">
                <a:solidFill>
                  <a:schemeClr val="bg1"/>
                </a:solidFill>
                <a:latin typeface="+mj-lt"/>
              </a:rPr>
              <a:t>A mobile application collects the data from the car and sends them to a set of APIs which evaluate the trip that has just been completed.</a:t>
            </a:r>
          </a:p>
          <a:p>
            <a:pPr marL="342900" lvl="0" indent="-342900">
              <a:buFont typeface="Arial" panose="020B0604020202020204" pitchFamily="34" charset="0"/>
              <a:buChar char="•"/>
              <a:defRPr/>
            </a:pPr>
            <a:r>
              <a:rPr lang="en-US" dirty="0">
                <a:solidFill>
                  <a:schemeClr val="bg1"/>
                </a:solidFill>
                <a:latin typeface="+mj-lt"/>
              </a:rPr>
              <a:t>Your customers can connect to a web application that uses the same APIs to review their trips and their driving score. Any downtime of the APIs would greatly impact your business.</a:t>
            </a:r>
          </a:p>
          <a:p>
            <a:pPr lvl="0">
              <a:defRPr/>
            </a:pPr>
            <a:endParaRPr kumimoji="0" lang="en-US" b="0" i="0" u="none" strike="noStrike" kern="1200" cap="none" spc="0" normalizeH="0" baseline="0" noProof="0" dirty="0">
              <a:ln>
                <a:noFill/>
              </a:ln>
              <a:solidFill>
                <a:schemeClr val="bg1"/>
              </a:solidFill>
              <a:effectLst/>
              <a:uLnTx/>
              <a:uFillTx/>
              <a:latin typeface="+mj-lt"/>
              <a:ea typeface="+mn-ea"/>
              <a:cs typeface="+mn-cs"/>
            </a:endParaRPr>
          </a:p>
          <a:p>
            <a:r>
              <a:rPr lang="en-US" sz="2000" b="1" dirty="0">
                <a:solidFill>
                  <a:schemeClr val="bg1"/>
                </a:solidFill>
                <a:latin typeface="+mj-lt"/>
              </a:rPr>
              <a:t>Your mission, should you accept it, is to update the APIs to incorporate any business requirements while keeping the application functional.</a:t>
            </a:r>
          </a:p>
          <a:p>
            <a:endParaRPr lang="en-US" b="1" dirty="0">
              <a:solidFill>
                <a:schemeClr val="bg1"/>
              </a:solidFill>
              <a:latin typeface="+mj-lt"/>
            </a:endParaRPr>
          </a:p>
          <a:p>
            <a:r>
              <a:rPr lang="en-US" dirty="0">
                <a:solidFill>
                  <a:schemeClr val="bg1"/>
                </a:solidFill>
                <a:latin typeface="+mj-lt"/>
              </a:rPr>
              <a:t>The success of your team depends on your ability to perform those updates by applying DevOps focused practices to build, test, deploy, and monitor the </a:t>
            </a:r>
            <a:r>
              <a:rPr lang="en-US" dirty="0" err="1">
                <a:solidFill>
                  <a:schemeClr val="bg1"/>
                </a:solidFill>
                <a:latin typeface="+mj-lt"/>
              </a:rPr>
              <a:t>MyDriving</a:t>
            </a:r>
            <a:r>
              <a:rPr lang="en-US" dirty="0">
                <a:solidFill>
                  <a:schemeClr val="bg1"/>
                </a:solidFill>
                <a:latin typeface="+mj-lt"/>
              </a:rPr>
              <a:t> Services. If done properly you will not incur downtime and have visibility of your application throughout the entire process.</a:t>
            </a:r>
          </a:p>
        </p:txBody>
      </p:sp>
      <p:pic>
        <p:nvPicPr>
          <p:cNvPr id="2050" name="Picture 2" descr="Image result for car insurance">
            <a:extLst>
              <a:ext uri="{FF2B5EF4-FFF2-40B4-BE49-F238E27FC236}">
                <a16:creationId xmlns:a16="http://schemas.microsoft.com/office/drawing/2014/main" id="{CA9D11DF-B309-40D5-9207-5E060BADB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6153" y="927589"/>
            <a:ext cx="3048000" cy="14954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0FE1434-347E-485B-B3A0-C90FF22A5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0003" y="2656378"/>
            <a:ext cx="2400300" cy="2447925"/>
          </a:xfrm>
          <a:prstGeom prst="rect">
            <a:avLst/>
          </a:prstGeom>
        </p:spPr>
      </p:pic>
      <p:sp>
        <p:nvSpPr>
          <p:cNvPr id="9" name="Title 2">
            <a:extLst>
              <a:ext uri="{FF2B5EF4-FFF2-40B4-BE49-F238E27FC236}">
                <a16:creationId xmlns:a16="http://schemas.microsoft.com/office/drawing/2014/main" id="{B0EF9BE3-0234-4D8E-9522-1731E92D5026}"/>
              </a:ext>
            </a:extLst>
          </p:cNvPr>
          <p:cNvSpPr>
            <a:spLocks noGrp="1"/>
          </p:cNvSpPr>
          <p:nvPr>
            <p:ph type="title"/>
          </p:nvPr>
        </p:nvSpPr>
        <p:spPr>
          <a:xfrm>
            <a:off x="269240" y="289511"/>
            <a:ext cx="11655840" cy="672414"/>
          </a:xfrm>
        </p:spPr>
        <p:txBody>
          <a:bodyPr/>
          <a:lstStyle/>
          <a:p>
            <a:r>
              <a:rPr lang="en-US" dirty="0"/>
              <a:t>OpenHack Theme</a:t>
            </a:r>
          </a:p>
        </p:txBody>
      </p:sp>
    </p:spTree>
    <p:extLst>
      <p:ext uri="{BB962C8B-B14F-4D97-AF65-F5344CB8AC3E}">
        <p14:creationId xmlns:p14="http://schemas.microsoft.com/office/powerpoint/2010/main" val="117268906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E72-48D5-413D-AD4E-0E5E6CAE8A96}"/>
              </a:ext>
            </a:extLst>
          </p:cNvPr>
          <p:cNvSpPr>
            <a:spLocks noGrp="1"/>
          </p:cNvSpPr>
          <p:nvPr>
            <p:ph type="title"/>
          </p:nvPr>
        </p:nvSpPr>
        <p:spPr/>
        <p:txBody>
          <a:bodyPr/>
          <a:lstStyle/>
          <a:p>
            <a:r>
              <a:rPr lang="en-US" dirty="0"/>
              <a:t>Challenge 5 MVP – Azure DevOps – Classic Release</a:t>
            </a:r>
          </a:p>
        </p:txBody>
      </p:sp>
      <p:sp>
        <p:nvSpPr>
          <p:cNvPr id="3" name="Text Placeholder 2">
            <a:extLst>
              <a:ext uri="{FF2B5EF4-FFF2-40B4-BE49-F238E27FC236}">
                <a16:creationId xmlns:a16="http://schemas.microsoft.com/office/drawing/2014/main" id="{BCDCCEEE-7A26-4B0E-8471-AB8BA9AA7D61}"/>
              </a:ext>
            </a:extLst>
          </p:cNvPr>
          <p:cNvSpPr>
            <a:spLocks noGrp="1"/>
          </p:cNvSpPr>
          <p:nvPr>
            <p:ph type="body" sz="quarter" idx="10"/>
          </p:nvPr>
        </p:nvSpPr>
        <p:spPr>
          <a:xfrm>
            <a:off x="273441" y="1038195"/>
            <a:ext cx="7836564" cy="1415772"/>
          </a:xfrm>
        </p:spPr>
        <p:txBody>
          <a:bodyPr/>
          <a:lstStyle/>
          <a:p>
            <a:r>
              <a:rPr lang="en-US" sz="2000" dirty="0"/>
              <a:t>One of the requirements is resource optimization and to accomplish this we are stopping the existing deployment slot</a:t>
            </a:r>
          </a:p>
          <a:p>
            <a:r>
              <a:rPr lang="en-US" sz="2000" dirty="0"/>
              <a:t>This step accounts for a previous run of the pipeline where a deployment slot may be stopped</a:t>
            </a:r>
          </a:p>
          <a:p>
            <a:endParaRPr lang="en-US" sz="2000" dirty="0"/>
          </a:p>
        </p:txBody>
      </p:sp>
      <p:pic>
        <p:nvPicPr>
          <p:cNvPr id="4" name="Picture 3">
            <a:extLst>
              <a:ext uri="{FF2B5EF4-FFF2-40B4-BE49-F238E27FC236}">
                <a16:creationId xmlns:a16="http://schemas.microsoft.com/office/drawing/2014/main" id="{73F14781-E1B2-4C45-9716-70A2F67A9D78}"/>
              </a:ext>
            </a:extLst>
          </p:cNvPr>
          <p:cNvPicPr>
            <a:picLocks noChangeAspect="1"/>
          </p:cNvPicPr>
          <p:nvPr/>
        </p:nvPicPr>
        <p:blipFill>
          <a:blip r:embed="rId3"/>
          <a:stretch>
            <a:fillRect/>
          </a:stretch>
        </p:blipFill>
        <p:spPr>
          <a:xfrm>
            <a:off x="1308240" y="2421840"/>
            <a:ext cx="3706882" cy="4294902"/>
          </a:xfrm>
          <a:prstGeom prst="rect">
            <a:avLst/>
          </a:prstGeom>
        </p:spPr>
      </p:pic>
      <p:sp>
        <p:nvSpPr>
          <p:cNvPr id="5" name="Rectangle 4">
            <a:extLst>
              <a:ext uri="{FF2B5EF4-FFF2-40B4-BE49-F238E27FC236}">
                <a16:creationId xmlns:a16="http://schemas.microsoft.com/office/drawing/2014/main" id="{CCC8824B-9347-411E-96FA-4B7FB1C0A194}"/>
              </a:ext>
            </a:extLst>
          </p:cNvPr>
          <p:cNvSpPr/>
          <p:nvPr/>
        </p:nvSpPr>
        <p:spPr bwMode="auto">
          <a:xfrm>
            <a:off x="1308240" y="2763473"/>
            <a:ext cx="2218299"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E4908EDC-02AE-4962-A69F-71935AB3AF4B}"/>
              </a:ext>
            </a:extLst>
          </p:cNvPr>
          <p:cNvCxnSpPr>
            <a:cxnSpLocks/>
            <a:stCxn id="5" idx="3"/>
            <a:endCxn id="7" idx="1"/>
          </p:cNvCxnSpPr>
          <p:nvPr/>
        </p:nvCxnSpPr>
        <p:spPr>
          <a:xfrm>
            <a:off x="3526539" y="2959916"/>
            <a:ext cx="4583466" cy="901489"/>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3454698-FFAB-4C8A-8A98-DD8B2C30189C}"/>
              </a:ext>
            </a:extLst>
          </p:cNvPr>
          <p:cNvPicPr>
            <a:picLocks noChangeAspect="1"/>
          </p:cNvPicPr>
          <p:nvPr/>
        </p:nvPicPr>
        <p:blipFill>
          <a:blip r:embed="rId4"/>
          <a:stretch>
            <a:fillRect/>
          </a:stretch>
        </p:blipFill>
        <p:spPr>
          <a:xfrm>
            <a:off x="8110005" y="1038195"/>
            <a:ext cx="3515813" cy="5646420"/>
          </a:xfrm>
          <a:prstGeom prst="rect">
            <a:avLst/>
          </a:prstGeom>
        </p:spPr>
      </p:pic>
    </p:spTree>
    <p:extLst>
      <p:ext uri="{BB962C8B-B14F-4D97-AF65-F5344CB8AC3E}">
        <p14:creationId xmlns:p14="http://schemas.microsoft.com/office/powerpoint/2010/main" val="97292866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E72-48D5-413D-AD4E-0E5E6CAE8A96}"/>
              </a:ext>
            </a:extLst>
          </p:cNvPr>
          <p:cNvSpPr>
            <a:spLocks noGrp="1"/>
          </p:cNvSpPr>
          <p:nvPr>
            <p:ph type="title"/>
          </p:nvPr>
        </p:nvSpPr>
        <p:spPr/>
        <p:txBody>
          <a:bodyPr/>
          <a:lstStyle/>
          <a:p>
            <a:r>
              <a:rPr lang="en-US" dirty="0"/>
              <a:t>Challenge 5 MVP – Azure DevOps – Classic Release</a:t>
            </a:r>
          </a:p>
        </p:txBody>
      </p:sp>
      <p:sp>
        <p:nvSpPr>
          <p:cNvPr id="3" name="Text Placeholder 2">
            <a:extLst>
              <a:ext uri="{FF2B5EF4-FFF2-40B4-BE49-F238E27FC236}">
                <a16:creationId xmlns:a16="http://schemas.microsoft.com/office/drawing/2014/main" id="{BCDCCEEE-7A26-4B0E-8471-AB8BA9AA7D61}"/>
              </a:ext>
            </a:extLst>
          </p:cNvPr>
          <p:cNvSpPr>
            <a:spLocks noGrp="1"/>
          </p:cNvSpPr>
          <p:nvPr>
            <p:ph type="body" sz="quarter" idx="10"/>
          </p:nvPr>
        </p:nvSpPr>
        <p:spPr>
          <a:xfrm>
            <a:off x="273441" y="1038195"/>
            <a:ext cx="7836564" cy="800219"/>
          </a:xfrm>
        </p:spPr>
        <p:txBody>
          <a:bodyPr/>
          <a:lstStyle/>
          <a:p>
            <a:r>
              <a:rPr lang="en-US" sz="2000" dirty="0"/>
              <a:t>This could also be run as a CLI or PowerShell task</a:t>
            </a:r>
          </a:p>
          <a:p>
            <a:r>
              <a:rPr lang="en-US" sz="2000" dirty="0"/>
              <a:t>Note that the deployment still targets the staging slot</a:t>
            </a:r>
          </a:p>
        </p:txBody>
      </p:sp>
      <p:pic>
        <p:nvPicPr>
          <p:cNvPr id="4" name="Picture 3">
            <a:extLst>
              <a:ext uri="{FF2B5EF4-FFF2-40B4-BE49-F238E27FC236}">
                <a16:creationId xmlns:a16="http://schemas.microsoft.com/office/drawing/2014/main" id="{73F14781-E1B2-4C45-9716-70A2F67A9D78}"/>
              </a:ext>
            </a:extLst>
          </p:cNvPr>
          <p:cNvPicPr>
            <a:picLocks noChangeAspect="1"/>
          </p:cNvPicPr>
          <p:nvPr/>
        </p:nvPicPr>
        <p:blipFill>
          <a:blip r:embed="rId3"/>
          <a:stretch>
            <a:fillRect/>
          </a:stretch>
        </p:blipFill>
        <p:spPr>
          <a:xfrm>
            <a:off x="1308240" y="2421840"/>
            <a:ext cx="3706882" cy="4294902"/>
          </a:xfrm>
          <a:prstGeom prst="rect">
            <a:avLst/>
          </a:prstGeom>
        </p:spPr>
      </p:pic>
      <p:sp>
        <p:nvSpPr>
          <p:cNvPr id="5" name="Rectangle 4">
            <a:extLst>
              <a:ext uri="{FF2B5EF4-FFF2-40B4-BE49-F238E27FC236}">
                <a16:creationId xmlns:a16="http://schemas.microsoft.com/office/drawing/2014/main" id="{CCC8824B-9347-411E-96FA-4B7FB1C0A194}"/>
              </a:ext>
            </a:extLst>
          </p:cNvPr>
          <p:cNvSpPr/>
          <p:nvPr/>
        </p:nvSpPr>
        <p:spPr bwMode="auto">
          <a:xfrm>
            <a:off x="1308240" y="3036114"/>
            <a:ext cx="2218299"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E4908EDC-02AE-4962-A69F-71935AB3AF4B}"/>
              </a:ext>
            </a:extLst>
          </p:cNvPr>
          <p:cNvCxnSpPr>
            <a:cxnSpLocks/>
            <a:stCxn id="5" idx="3"/>
            <a:endCxn id="10" idx="1"/>
          </p:cNvCxnSpPr>
          <p:nvPr/>
        </p:nvCxnSpPr>
        <p:spPr>
          <a:xfrm>
            <a:off x="3526539" y="3232557"/>
            <a:ext cx="3650341" cy="94002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95A036B-3AB6-4810-9626-A217A012C26D}"/>
              </a:ext>
            </a:extLst>
          </p:cNvPr>
          <p:cNvPicPr>
            <a:picLocks noChangeAspect="1"/>
          </p:cNvPicPr>
          <p:nvPr/>
        </p:nvPicPr>
        <p:blipFill>
          <a:blip r:embed="rId4"/>
          <a:stretch>
            <a:fillRect/>
          </a:stretch>
        </p:blipFill>
        <p:spPr>
          <a:xfrm>
            <a:off x="7176880" y="1628414"/>
            <a:ext cx="4287794" cy="5088328"/>
          </a:xfrm>
          <a:prstGeom prst="rect">
            <a:avLst/>
          </a:prstGeom>
        </p:spPr>
      </p:pic>
    </p:spTree>
    <p:extLst>
      <p:ext uri="{BB962C8B-B14F-4D97-AF65-F5344CB8AC3E}">
        <p14:creationId xmlns:p14="http://schemas.microsoft.com/office/powerpoint/2010/main" val="278433464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E72-48D5-413D-AD4E-0E5E6CAE8A96}"/>
              </a:ext>
            </a:extLst>
          </p:cNvPr>
          <p:cNvSpPr>
            <a:spLocks noGrp="1"/>
          </p:cNvSpPr>
          <p:nvPr>
            <p:ph type="title"/>
          </p:nvPr>
        </p:nvSpPr>
        <p:spPr/>
        <p:txBody>
          <a:bodyPr/>
          <a:lstStyle/>
          <a:p>
            <a:r>
              <a:rPr lang="en-US" dirty="0"/>
              <a:t>Challenge 5 MVP – Azure DevOps – Classic Release</a:t>
            </a:r>
          </a:p>
        </p:txBody>
      </p:sp>
      <p:sp>
        <p:nvSpPr>
          <p:cNvPr id="3" name="Text Placeholder 2">
            <a:extLst>
              <a:ext uri="{FF2B5EF4-FFF2-40B4-BE49-F238E27FC236}">
                <a16:creationId xmlns:a16="http://schemas.microsoft.com/office/drawing/2014/main" id="{BCDCCEEE-7A26-4B0E-8471-AB8BA9AA7D61}"/>
              </a:ext>
            </a:extLst>
          </p:cNvPr>
          <p:cNvSpPr>
            <a:spLocks noGrp="1"/>
          </p:cNvSpPr>
          <p:nvPr>
            <p:ph type="body" sz="quarter" idx="10"/>
          </p:nvPr>
        </p:nvSpPr>
        <p:spPr>
          <a:xfrm>
            <a:off x="273441" y="1038195"/>
            <a:ext cx="7836564" cy="1354217"/>
          </a:xfrm>
        </p:spPr>
        <p:txBody>
          <a:bodyPr/>
          <a:lstStyle/>
          <a:p>
            <a:r>
              <a:rPr lang="en-US" sz="2000" dirty="0"/>
              <a:t>This is a modification of the polling script which checks the </a:t>
            </a:r>
            <a:r>
              <a:rPr lang="en-US" sz="2000" dirty="0" err="1"/>
              <a:t>healthcheck</a:t>
            </a:r>
            <a:r>
              <a:rPr lang="en-US" sz="2000" dirty="0"/>
              <a:t> endpoint for an HTTP 200 response</a:t>
            </a:r>
          </a:p>
          <a:p>
            <a:r>
              <a:rPr lang="en-US" sz="2000" dirty="0"/>
              <a:t>The POI API can be slow to start (up to two minutes) and you will want to receive multiple valid responses</a:t>
            </a:r>
          </a:p>
        </p:txBody>
      </p:sp>
      <p:pic>
        <p:nvPicPr>
          <p:cNvPr id="4" name="Picture 3">
            <a:extLst>
              <a:ext uri="{FF2B5EF4-FFF2-40B4-BE49-F238E27FC236}">
                <a16:creationId xmlns:a16="http://schemas.microsoft.com/office/drawing/2014/main" id="{73F14781-E1B2-4C45-9716-70A2F67A9D78}"/>
              </a:ext>
            </a:extLst>
          </p:cNvPr>
          <p:cNvPicPr>
            <a:picLocks noChangeAspect="1"/>
          </p:cNvPicPr>
          <p:nvPr/>
        </p:nvPicPr>
        <p:blipFill>
          <a:blip r:embed="rId3"/>
          <a:stretch>
            <a:fillRect/>
          </a:stretch>
        </p:blipFill>
        <p:spPr>
          <a:xfrm>
            <a:off x="1308240" y="2421840"/>
            <a:ext cx="3706882" cy="4294902"/>
          </a:xfrm>
          <a:prstGeom prst="rect">
            <a:avLst/>
          </a:prstGeom>
        </p:spPr>
      </p:pic>
      <p:sp>
        <p:nvSpPr>
          <p:cNvPr id="5" name="Rectangle 4">
            <a:extLst>
              <a:ext uri="{FF2B5EF4-FFF2-40B4-BE49-F238E27FC236}">
                <a16:creationId xmlns:a16="http://schemas.microsoft.com/office/drawing/2014/main" id="{CCC8824B-9347-411E-96FA-4B7FB1C0A194}"/>
              </a:ext>
            </a:extLst>
          </p:cNvPr>
          <p:cNvSpPr/>
          <p:nvPr/>
        </p:nvSpPr>
        <p:spPr bwMode="auto">
          <a:xfrm>
            <a:off x="1308240" y="3407790"/>
            <a:ext cx="2218299"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E4908EDC-02AE-4962-A69F-71935AB3AF4B}"/>
              </a:ext>
            </a:extLst>
          </p:cNvPr>
          <p:cNvCxnSpPr>
            <a:cxnSpLocks/>
            <a:stCxn id="5" idx="3"/>
            <a:endCxn id="7" idx="1"/>
          </p:cNvCxnSpPr>
          <p:nvPr/>
        </p:nvCxnSpPr>
        <p:spPr>
          <a:xfrm>
            <a:off x="3526539" y="3604233"/>
            <a:ext cx="3421016" cy="770606"/>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B7CC175-1F37-4C03-95BA-C6BFB1822B56}"/>
              </a:ext>
            </a:extLst>
          </p:cNvPr>
          <p:cNvPicPr>
            <a:picLocks noChangeAspect="1"/>
          </p:cNvPicPr>
          <p:nvPr/>
        </p:nvPicPr>
        <p:blipFill>
          <a:blip r:embed="rId4"/>
          <a:stretch>
            <a:fillRect/>
          </a:stretch>
        </p:blipFill>
        <p:spPr>
          <a:xfrm>
            <a:off x="6947555" y="2468682"/>
            <a:ext cx="4672774" cy="3812314"/>
          </a:xfrm>
          <a:prstGeom prst="rect">
            <a:avLst/>
          </a:prstGeom>
        </p:spPr>
      </p:pic>
    </p:spTree>
    <p:extLst>
      <p:ext uri="{BB962C8B-B14F-4D97-AF65-F5344CB8AC3E}">
        <p14:creationId xmlns:p14="http://schemas.microsoft.com/office/powerpoint/2010/main" val="55479110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6B70CA-CEC7-4C91-9C75-C2690D30CE75}"/>
              </a:ext>
            </a:extLst>
          </p:cNvPr>
          <p:cNvSpPr>
            <a:spLocks noGrp="1"/>
          </p:cNvSpPr>
          <p:nvPr>
            <p:ph type="title"/>
          </p:nvPr>
        </p:nvSpPr>
        <p:spPr/>
        <p:txBody>
          <a:bodyPr/>
          <a:lstStyle/>
          <a:p>
            <a:r>
              <a:rPr lang="en-US" dirty="0"/>
              <a:t>Challenge 5 MVP – Azure DevOps – Polling Script Modification</a:t>
            </a:r>
          </a:p>
        </p:txBody>
      </p:sp>
      <p:sp>
        <p:nvSpPr>
          <p:cNvPr id="5" name="Text Placeholder 4">
            <a:extLst>
              <a:ext uri="{FF2B5EF4-FFF2-40B4-BE49-F238E27FC236}">
                <a16:creationId xmlns:a16="http://schemas.microsoft.com/office/drawing/2014/main" id="{78C2F25A-D820-45D5-BD6C-2B10C8AED12B}"/>
              </a:ext>
            </a:extLst>
          </p:cNvPr>
          <p:cNvSpPr>
            <a:spLocks noGrp="1"/>
          </p:cNvSpPr>
          <p:nvPr>
            <p:ph type="body" sz="quarter" idx="10"/>
          </p:nvPr>
        </p:nvSpPr>
        <p:spPr>
          <a:xfrm>
            <a:off x="269240" y="1038194"/>
            <a:ext cx="11653522" cy="5617129"/>
          </a:xfrm>
        </p:spPr>
        <p:txBody>
          <a:bodyPr>
            <a:normAutofit fontScale="25000" lnSpcReduction="20000"/>
          </a:bodyPr>
          <a:lstStyle/>
          <a:p>
            <a:r>
              <a:rPr lang="en-US" dirty="0"/>
              <a:t>#!/bin/bash</a:t>
            </a:r>
          </a:p>
          <a:p>
            <a:endParaRPr lang="en-US" dirty="0"/>
          </a:p>
          <a:p>
            <a:r>
              <a:rPr lang="en-US" dirty="0"/>
              <a:t>declare -</a:t>
            </a:r>
            <a:r>
              <a:rPr lang="en-US" dirty="0" err="1"/>
              <a:t>i</a:t>
            </a:r>
            <a:r>
              <a:rPr lang="en-US" dirty="0"/>
              <a:t> duration=10</a:t>
            </a:r>
          </a:p>
          <a:p>
            <a:r>
              <a:rPr lang="en-US" dirty="0"/>
              <a:t>declare </a:t>
            </a:r>
            <a:r>
              <a:rPr lang="en-US" dirty="0" err="1"/>
              <a:t>hasUrl</a:t>
            </a:r>
            <a:r>
              <a:rPr lang="en-US" dirty="0"/>
              <a:t>=""</a:t>
            </a:r>
          </a:p>
          <a:p>
            <a:r>
              <a:rPr lang="en-US" dirty="0"/>
              <a:t>declare endpoint</a:t>
            </a:r>
          </a:p>
          <a:p>
            <a:r>
              <a:rPr lang="en-US" dirty="0"/>
              <a:t>declare -</a:t>
            </a:r>
            <a:r>
              <a:rPr lang="en-US" dirty="0" err="1"/>
              <a:t>i</a:t>
            </a:r>
            <a:r>
              <a:rPr lang="en-US" dirty="0"/>
              <a:t> status200count=0</a:t>
            </a:r>
          </a:p>
          <a:p>
            <a:endParaRPr lang="en-US" dirty="0"/>
          </a:p>
          <a:p>
            <a:r>
              <a:rPr lang="en-US" dirty="0"/>
              <a:t>endpoint="https://openhack0cy6inq0poi-staging.azurewebsites.net/</a:t>
            </a:r>
            <a:r>
              <a:rPr lang="en-US" dirty="0" err="1"/>
              <a:t>api</a:t>
            </a:r>
            <a:r>
              <a:rPr lang="en-US" dirty="0"/>
              <a:t>/</a:t>
            </a:r>
            <a:r>
              <a:rPr lang="en-US" dirty="0" err="1"/>
              <a:t>healthcheck</a:t>
            </a:r>
            <a:r>
              <a:rPr lang="en-US" dirty="0"/>
              <a:t>/poi"</a:t>
            </a:r>
          </a:p>
          <a:p>
            <a:endParaRPr lang="en-US" dirty="0"/>
          </a:p>
          <a:p>
            <a:r>
              <a:rPr lang="en-US" dirty="0" err="1"/>
              <a:t>healthcheck</a:t>
            </a:r>
            <a:r>
              <a:rPr lang="en-US" dirty="0"/>
              <a:t>() {</a:t>
            </a:r>
          </a:p>
          <a:p>
            <a:r>
              <a:rPr lang="en-US" dirty="0"/>
              <a:t>    declare </a:t>
            </a:r>
            <a:r>
              <a:rPr lang="en-US" dirty="0" err="1"/>
              <a:t>url</a:t>
            </a:r>
            <a:r>
              <a:rPr lang="en-US" dirty="0"/>
              <a:t>=$1</a:t>
            </a:r>
          </a:p>
          <a:p>
            <a:r>
              <a:rPr lang="en-US" dirty="0"/>
              <a:t>    result=$(curl -</a:t>
            </a:r>
            <a:r>
              <a:rPr lang="en-US" dirty="0" err="1"/>
              <a:t>i</a:t>
            </a:r>
            <a:r>
              <a:rPr lang="en-US" dirty="0"/>
              <a:t> $</a:t>
            </a:r>
            <a:r>
              <a:rPr lang="en-US" dirty="0" err="1"/>
              <a:t>url</a:t>
            </a:r>
            <a:r>
              <a:rPr lang="en-US" dirty="0"/>
              <a:t> 2&gt;/dev/null | grep HTTP/1.1)</a:t>
            </a:r>
          </a:p>
          <a:p>
            <a:r>
              <a:rPr lang="en-US" dirty="0"/>
              <a:t>    echo $result</a:t>
            </a:r>
          </a:p>
          <a:p>
            <a:r>
              <a:rPr lang="en-US" dirty="0"/>
              <a:t>}</a:t>
            </a:r>
          </a:p>
          <a:p>
            <a:endParaRPr lang="en-US" dirty="0"/>
          </a:p>
          <a:p>
            <a:r>
              <a:rPr lang="en-US" dirty="0"/>
              <a:t>for </a:t>
            </a:r>
            <a:r>
              <a:rPr lang="en-US" dirty="0" err="1"/>
              <a:t>i</a:t>
            </a:r>
            <a:r>
              <a:rPr lang="en-US" dirty="0"/>
              <a:t> in {1..12}</a:t>
            </a:r>
          </a:p>
          <a:p>
            <a:r>
              <a:rPr lang="en-US" dirty="0"/>
              <a:t>do</a:t>
            </a:r>
          </a:p>
          <a:p>
            <a:r>
              <a:rPr lang="en-US" dirty="0"/>
              <a:t>  result=`</a:t>
            </a:r>
            <a:r>
              <a:rPr lang="en-US" dirty="0" err="1"/>
              <a:t>healthcheck</a:t>
            </a:r>
            <a:r>
              <a:rPr lang="en-US" dirty="0"/>
              <a:t> $endpoint` </a:t>
            </a:r>
          </a:p>
          <a:p>
            <a:r>
              <a:rPr lang="en-US" dirty="0"/>
              <a:t>  declare status</a:t>
            </a:r>
          </a:p>
          <a:p>
            <a:r>
              <a:rPr lang="en-US" dirty="0"/>
              <a:t>  if [[ -z $result ]]; then </a:t>
            </a:r>
          </a:p>
          <a:p>
            <a:r>
              <a:rPr lang="en-US" dirty="0"/>
              <a:t>    status="N/A"</a:t>
            </a:r>
          </a:p>
          <a:p>
            <a:r>
              <a:rPr lang="en-US" dirty="0"/>
              <a:t>    echo "Site not found"</a:t>
            </a:r>
          </a:p>
          <a:p>
            <a:r>
              <a:rPr lang="en-US" dirty="0"/>
              <a:t>  else</a:t>
            </a:r>
          </a:p>
          <a:p>
            <a:r>
              <a:rPr lang="en-US" dirty="0"/>
              <a:t>    status=${result:9:3}</a:t>
            </a:r>
          </a:p>
          <a:p>
            <a:r>
              <a:rPr lang="en-US" dirty="0"/>
              <a:t>    timestamp=$(date "+%</a:t>
            </a:r>
            <a:r>
              <a:rPr lang="en-US" dirty="0" err="1"/>
              <a:t>Y%m%d</a:t>
            </a:r>
            <a:r>
              <a:rPr lang="en-US" dirty="0"/>
              <a:t>-%H%M%S")</a:t>
            </a:r>
          </a:p>
          <a:p>
            <a:r>
              <a:rPr lang="en-US" dirty="0"/>
              <a:t>    if [[ -z $</a:t>
            </a:r>
            <a:r>
              <a:rPr lang="en-US" dirty="0" err="1"/>
              <a:t>hasUrl</a:t>
            </a:r>
            <a:r>
              <a:rPr lang="en-US" dirty="0"/>
              <a:t> ]]; then</a:t>
            </a:r>
          </a:p>
          <a:p>
            <a:r>
              <a:rPr lang="en-US" dirty="0"/>
              <a:t>      echo "$timestamp | $status "</a:t>
            </a:r>
          </a:p>
          <a:p>
            <a:r>
              <a:rPr lang="en-US" dirty="0"/>
              <a:t>    else</a:t>
            </a:r>
          </a:p>
          <a:p>
            <a:r>
              <a:rPr lang="en-US" dirty="0"/>
              <a:t>      echo "$timestamp | $status | $endpoint " </a:t>
            </a:r>
          </a:p>
          <a:p>
            <a:r>
              <a:rPr lang="en-US" dirty="0"/>
              <a:t>    fi </a:t>
            </a:r>
          </a:p>
          <a:p>
            <a:r>
              <a:rPr lang="en-US" dirty="0"/>
              <a:t>    </a:t>
            </a:r>
          </a:p>
          <a:p>
            <a:r>
              <a:rPr lang="en-US" dirty="0"/>
              <a:t>    if [ $status -eq 200 ]; then</a:t>
            </a:r>
          </a:p>
          <a:p>
            <a:r>
              <a:rPr lang="en-US" dirty="0"/>
              <a:t>      ((status200count=status200count + 1))</a:t>
            </a:r>
          </a:p>
          <a:p>
            <a:endParaRPr lang="en-US" dirty="0"/>
          </a:p>
          <a:p>
            <a:r>
              <a:rPr lang="en-US" dirty="0"/>
              <a:t>      if [ $status200count -</a:t>
            </a:r>
            <a:r>
              <a:rPr lang="en-US" dirty="0" err="1"/>
              <a:t>gt</a:t>
            </a:r>
            <a:r>
              <a:rPr lang="en-US" dirty="0"/>
              <a:t> 5 ]; then</a:t>
            </a:r>
          </a:p>
          <a:p>
            <a:r>
              <a:rPr lang="en-US" dirty="0"/>
              <a:t>          break</a:t>
            </a:r>
          </a:p>
          <a:p>
            <a:r>
              <a:rPr lang="en-US" dirty="0"/>
              <a:t>      fi</a:t>
            </a:r>
          </a:p>
          <a:p>
            <a:r>
              <a:rPr lang="en-US" dirty="0"/>
              <a:t>    fi</a:t>
            </a:r>
          </a:p>
          <a:p>
            <a:endParaRPr lang="en-US" dirty="0"/>
          </a:p>
          <a:p>
            <a:r>
              <a:rPr lang="en-US" dirty="0"/>
              <a:t>    sleep $duration</a:t>
            </a:r>
          </a:p>
          <a:p>
            <a:r>
              <a:rPr lang="en-US" dirty="0"/>
              <a:t>  fi</a:t>
            </a:r>
          </a:p>
          <a:p>
            <a:r>
              <a:rPr lang="en-US" dirty="0"/>
              <a:t>done</a:t>
            </a:r>
          </a:p>
          <a:p>
            <a:endParaRPr lang="en-US" dirty="0"/>
          </a:p>
          <a:p>
            <a:r>
              <a:rPr lang="en-US" dirty="0"/>
              <a:t>if [ $status200count -</a:t>
            </a:r>
            <a:r>
              <a:rPr lang="en-US" dirty="0" err="1"/>
              <a:t>gt</a:t>
            </a:r>
            <a:r>
              <a:rPr lang="en-US" dirty="0"/>
              <a:t> 5 ]; then</a:t>
            </a:r>
          </a:p>
          <a:p>
            <a:r>
              <a:rPr lang="en-US" dirty="0"/>
              <a:t>  echo "API UP"</a:t>
            </a:r>
          </a:p>
          <a:p>
            <a:r>
              <a:rPr lang="en-US" dirty="0"/>
              <a:t>  # APISTATUS is a pipeline variable</a:t>
            </a:r>
          </a:p>
          <a:p>
            <a:r>
              <a:rPr lang="en-US" dirty="0"/>
              <a:t>  APISTATUS="Up"</a:t>
            </a:r>
          </a:p>
          <a:p>
            <a:r>
              <a:rPr lang="en-US" dirty="0"/>
              <a:t>else</a:t>
            </a:r>
          </a:p>
          <a:p>
            <a:r>
              <a:rPr lang="en-US" dirty="0"/>
              <a:t>  echo "API DOWN"</a:t>
            </a:r>
          </a:p>
          <a:p>
            <a:r>
              <a:rPr lang="en-US" dirty="0"/>
              <a:t>  APISTATUS="Down"</a:t>
            </a:r>
          </a:p>
          <a:p>
            <a:r>
              <a:rPr lang="en-US" dirty="0"/>
              <a:t>  exit 1;</a:t>
            </a:r>
          </a:p>
          <a:p>
            <a:r>
              <a:rPr lang="en-US" dirty="0"/>
              <a:t>fi</a:t>
            </a:r>
          </a:p>
        </p:txBody>
      </p:sp>
    </p:spTree>
    <p:extLst>
      <p:ext uri="{BB962C8B-B14F-4D97-AF65-F5344CB8AC3E}">
        <p14:creationId xmlns:p14="http://schemas.microsoft.com/office/powerpoint/2010/main" val="134899309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E72-48D5-413D-AD4E-0E5E6CAE8A96}"/>
              </a:ext>
            </a:extLst>
          </p:cNvPr>
          <p:cNvSpPr>
            <a:spLocks noGrp="1"/>
          </p:cNvSpPr>
          <p:nvPr>
            <p:ph type="title"/>
          </p:nvPr>
        </p:nvSpPr>
        <p:spPr/>
        <p:txBody>
          <a:bodyPr/>
          <a:lstStyle/>
          <a:p>
            <a:r>
              <a:rPr lang="en-US" dirty="0"/>
              <a:t>Challenge 5 MVP – Azure DevOps – Classic Release</a:t>
            </a:r>
          </a:p>
        </p:txBody>
      </p:sp>
      <p:sp>
        <p:nvSpPr>
          <p:cNvPr id="3" name="Text Placeholder 2">
            <a:extLst>
              <a:ext uri="{FF2B5EF4-FFF2-40B4-BE49-F238E27FC236}">
                <a16:creationId xmlns:a16="http://schemas.microsoft.com/office/drawing/2014/main" id="{BCDCCEEE-7A26-4B0E-8471-AB8BA9AA7D61}"/>
              </a:ext>
            </a:extLst>
          </p:cNvPr>
          <p:cNvSpPr>
            <a:spLocks noGrp="1"/>
          </p:cNvSpPr>
          <p:nvPr>
            <p:ph type="body" sz="quarter" idx="10"/>
          </p:nvPr>
        </p:nvSpPr>
        <p:spPr>
          <a:xfrm>
            <a:off x="273441" y="1038195"/>
            <a:ext cx="6903439" cy="461665"/>
          </a:xfrm>
        </p:spPr>
        <p:txBody>
          <a:bodyPr/>
          <a:lstStyle/>
          <a:p>
            <a:r>
              <a:rPr lang="en-US" sz="2000" dirty="0"/>
              <a:t>This task only runs if the API is unavailable in the previous step</a:t>
            </a:r>
          </a:p>
        </p:txBody>
      </p:sp>
      <p:pic>
        <p:nvPicPr>
          <p:cNvPr id="4" name="Picture 3">
            <a:extLst>
              <a:ext uri="{FF2B5EF4-FFF2-40B4-BE49-F238E27FC236}">
                <a16:creationId xmlns:a16="http://schemas.microsoft.com/office/drawing/2014/main" id="{73F14781-E1B2-4C45-9716-70A2F67A9D78}"/>
              </a:ext>
            </a:extLst>
          </p:cNvPr>
          <p:cNvPicPr>
            <a:picLocks noChangeAspect="1"/>
          </p:cNvPicPr>
          <p:nvPr/>
        </p:nvPicPr>
        <p:blipFill>
          <a:blip r:embed="rId3"/>
          <a:stretch>
            <a:fillRect/>
          </a:stretch>
        </p:blipFill>
        <p:spPr>
          <a:xfrm>
            <a:off x="1308240" y="2421840"/>
            <a:ext cx="3706882" cy="4294902"/>
          </a:xfrm>
          <a:prstGeom prst="rect">
            <a:avLst/>
          </a:prstGeom>
        </p:spPr>
      </p:pic>
      <p:sp>
        <p:nvSpPr>
          <p:cNvPr id="5" name="Rectangle 4">
            <a:extLst>
              <a:ext uri="{FF2B5EF4-FFF2-40B4-BE49-F238E27FC236}">
                <a16:creationId xmlns:a16="http://schemas.microsoft.com/office/drawing/2014/main" id="{CCC8824B-9347-411E-96FA-4B7FB1C0A194}"/>
              </a:ext>
            </a:extLst>
          </p:cNvPr>
          <p:cNvSpPr/>
          <p:nvPr/>
        </p:nvSpPr>
        <p:spPr bwMode="auto">
          <a:xfrm>
            <a:off x="1308240" y="3728302"/>
            <a:ext cx="2302226"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E4908EDC-02AE-4962-A69F-71935AB3AF4B}"/>
              </a:ext>
            </a:extLst>
          </p:cNvPr>
          <p:cNvCxnSpPr>
            <a:cxnSpLocks/>
            <a:stCxn id="5" idx="3"/>
            <a:endCxn id="10" idx="1"/>
          </p:cNvCxnSpPr>
          <p:nvPr/>
        </p:nvCxnSpPr>
        <p:spPr>
          <a:xfrm>
            <a:off x="3610466" y="3924745"/>
            <a:ext cx="3566414" cy="6768"/>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D3D1F6F-747A-4DBD-A1A8-AFF80C6CE2CD}"/>
              </a:ext>
            </a:extLst>
          </p:cNvPr>
          <p:cNvPicPr>
            <a:picLocks noChangeAspect="1"/>
          </p:cNvPicPr>
          <p:nvPr/>
        </p:nvPicPr>
        <p:blipFill>
          <a:blip r:embed="rId4"/>
          <a:stretch>
            <a:fillRect/>
          </a:stretch>
        </p:blipFill>
        <p:spPr>
          <a:xfrm>
            <a:off x="7176880" y="1146283"/>
            <a:ext cx="4675417" cy="5570459"/>
          </a:xfrm>
          <a:prstGeom prst="rect">
            <a:avLst/>
          </a:prstGeom>
        </p:spPr>
      </p:pic>
      <p:sp>
        <p:nvSpPr>
          <p:cNvPr id="12" name="Rectangle 11">
            <a:extLst>
              <a:ext uri="{FF2B5EF4-FFF2-40B4-BE49-F238E27FC236}">
                <a16:creationId xmlns:a16="http://schemas.microsoft.com/office/drawing/2014/main" id="{D949214E-6243-4FCF-B14E-C7817FAAD61E}"/>
              </a:ext>
            </a:extLst>
          </p:cNvPr>
          <p:cNvSpPr/>
          <p:nvPr/>
        </p:nvSpPr>
        <p:spPr bwMode="auto">
          <a:xfrm>
            <a:off x="7212362" y="5973112"/>
            <a:ext cx="4551270" cy="452401"/>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694241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E72-48D5-413D-AD4E-0E5E6CAE8A96}"/>
              </a:ext>
            </a:extLst>
          </p:cNvPr>
          <p:cNvSpPr>
            <a:spLocks noGrp="1"/>
          </p:cNvSpPr>
          <p:nvPr>
            <p:ph type="title"/>
          </p:nvPr>
        </p:nvSpPr>
        <p:spPr/>
        <p:txBody>
          <a:bodyPr/>
          <a:lstStyle/>
          <a:p>
            <a:r>
              <a:rPr lang="en-US" dirty="0"/>
              <a:t>Challenge 5 MVP – Azure DevOps – Classic Release</a:t>
            </a:r>
          </a:p>
        </p:txBody>
      </p:sp>
      <p:sp>
        <p:nvSpPr>
          <p:cNvPr id="3" name="Text Placeholder 2">
            <a:extLst>
              <a:ext uri="{FF2B5EF4-FFF2-40B4-BE49-F238E27FC236}">
                <a16:creationId xmlns:a16="http://schemas.microsoft.com/office/drawing/2014/main" id="{BCDCCEEE-7A26-4B0E-8471-AB8BA9AA7D61}"/>
              </a:ext>
            </a:extLst>
          </p:cNvPr>
          <p:cNvSpPr>
            <a:spLocks noGrp="1"/>
          </p:cNvSpPr>
          <p:nvPr>
            <p:ph type="body" sz="quarter" idx="10"/>
          </p:nvPr>
        </p:nvSpPr>
        <p:spPr>
          <a:xfrm>
            <a:off x="273441" y="1038195"/>
            <a:ext cx="6903439" cy="738664"/>
          </a:xfrm>
        </p:spPr>
        <p:txBody>
          <a:bodyPr/>
          <a:lstStyle/>
          <a:p>
            <a:r>
              <a:rPr lang="en-US" sz="2000" dirty="0"/>
              <a:t>If the API was successfully deployed to staging, execute an automated swap to production</a:t>
            </a:r>
          </a:p>
        </p:txBody>
      </p:sp>
      <p:pic>
        <p:nvPicPr>
          <p:cNvPr id="4" name="Picture 3">
            <a:extLst>
              <a:ext uri="{FF2B5EF4-FFF2-40B4-BE49-F238E27FC236}">
                <a16:creationId xmlns:a16="http://schemas.microsoft.com/office/drawing/2014/main" id="{73F14781-E1B2-4C45-9716-70A2F67A9D78}"/>
              </a:ext>
            </a:extLst>
          </p:cNvPr>
          <p:cNvPicPr>
            <a:picLocks noChangeAspect="1"/>
          </p:cNvPicPr>
          <p:nvPr/>
        </p:nvPicPr>
        <p:blipFill>
          <a:blip r:embed="rId3"/>
          <a:stretch>
            <a:fillRect/>
          </a:stretch>
        </p:blipFill>
        <p:spPr>
          <a:xfrm>
            <a:off x="1308240" y="2421840"/>
            <a:ext cx="3706882" cy="4294902"/>
          </a:xfrm>
          <a:prstGeom prst="rect">
            <a:avLst/>
          </a:prstGeom>
        </p:spPr>
      </p:pic>
      <p:sp>
        <p:nvSpPr>
          <p:cNvPr id="5" name="Rectangle 4">
            <a:extLst>
              <a:ext uri="{FF2B5EF4-FFF2-40B4-BE49-F238E27FC236}">
                <a16:creationId xmlns:a16="http://schemas.microsoft.com/office/drawing/2014/main" id="{CCC8824B-9347-411E-96FA-4B7FB1C0A194}"/>
              </a:ext>
            </a:extLst>
          </p:cNvPr>
          <p:cNvSpPr/>
          <p:nvPr/>
        </p:nvSpPr>
        <p:spPr bwMode="auto">
          <a:xfrm>
            <a:off x="1308239" y="4033102"/>
            <a:ext cx="2505879"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E4908EDC-02AE-4962-A69F-71935AB3AF4B}"/>
              </a:ext>
            </a:extLst>
          </p:cNvPr>
          <p:cNvCxnSpPr>
            <a:cxnSpLocks/>
            <a:stCxn id="5" idx="3"/>
            <a:endCxn id="8" idx="1"/>
          </p:cNvCxnSpPr>
          <p:nvPr/>
        </p:nvCxnSpPr>
        <p:spPr>
          <a:xfrm flipV="1">
            <a:off x="3814118" y="4207837"/>
            <a:ext cx="2990335" cy="21708"/>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84A8ADE-BB99-4B97-8662-314D03607123}"/>
              </a:ext>
            </a:extLst>
          </p:cNvPr>
          <p:cNvPicPr>
            <a:picLocks noChangeAspect="1"/>
          </p:cNvPicPr>
          <p:nvPr/>
        </p:nvPicPr>
        <p:blipFill>
          <a:blip r:embed="rId4"/>
          <a:stretch>
            <a:fillRect/>
          </a:stretch>
        </p:blipFill>
        <p:spPr>
          <a:xfrm>
            <a:off x="6804453" y="1778512"/>
            <a:ext cx="5039317" cy="4858650"/>
          </a:xfrm>
          <a:prstGeom prst="rect">
            <a:avLst/>
          </a:prstGeom>
        </p:spPr>
      </p:pic>
    </p:spTree>
    <p:extLst>
      <p:ext uri="{BB962C8B-B14F-4D97-AF65-F5344CB8AC3E}">
        <p14:creationId xmlns:p14="http://schemas.microsoft.com/office/powerpoint/2010/main" val="13838203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E72-48D5-413D-AD4E-0E5E6CAE8A96}"/>
              </a:ext>
            </a:extLst>
          </p:cNvPr>
          <p:cNvSpPr>
            <a:spLocks noGrp="1"/>
          </p:cNvSpPr>
          <p:nvPr>
            <p:ph type="title"/>
          </p:nvPr>
        </p:nvSpPr>
        <p:spPr/>
        <p:txBody>
          <a:bodyPr/>
          <a:lstStyle/>
          <a:p>
            <a:r>
              <a:rPr lang="en-US" dirty="0"/>
              <a:t>Challenge 5 MVP – Azure DevOps – Classic Release</a:t>
            </a:r>
          </a:p>
        </p:txBody>
      </p:sp>
      <p:pic>
        <p:nvPicPr>
          <p:cNvPr id="7" name="Picture 6">
            <a:extLst>
              <a:ext uri="{FF2B5EF4-FFF2-40B4-BE49-F238E27FC236}">
                <a16:creationId xmlns:a16="http://schemas.microsoft.com/office/drawing/2014/main" id="{3B543F3E-C17A-4B6A-9E65-186343FF252D}"/>
              </a:ext>
            </a:extLst>
          </p:cNvPr>
          <p:cNvPicPr>
            <a:picLocks noChangeAspect="1"/>
          </p:cNvPicPr>
          <p:nvPr/>
        </p:nvPicPr>
        <p:blipFill>
          <a:blip r:embed="rId3"/>
          <a:stretch>
            <a:fillRect/>
          </a:stretch>
        </p:blipFill>
        <p:spPr>
          <a:xfrm>
            <a:off x="6319996" y="2054773"/>
            <a:ext cx="5433422" cy="4306127"/>
          </a:xfrm>
          <a:prstGeom prst="rect">
            <a:avLst/>
          </a:prstGeom>
        </p:spPr>
      </p:pic>
      <p:sp>
        <p:nvSpPr>
          <p:cNvPr id="3" name="Text Placeholder 2">
            <a:extLst>
              <a:ext uri="{FF2B5EF4-FFF2-40B4-BE49-F238E27FC236}">
                <a16:creationId xmlns:a16="http://schemas.microsoft.com/office/drawing/2014/main" id="{BCDCCEEE-7A26-4B0E-8471-AB8BA9AA7D61}"/>
              </a:ext>
            </a:extLst>
          </p:cNvPr>
          <p:cNvSpPr>
            <a:spLocks noGrp="1"/>
          </p:cNvSpPr>
          <p:nvPr>
            <p:ph type="body" sz="quarter" idx="10"/>
          </p:nvPr>
        </p:nvSpPr>
        <p:spPr>
          <a:xfrm>
            <a:off x="273441" y="1038195"/>
            <a:ext cx="11479977" cy="1348061"/>
          </a:xfrm>
        </p:spPr>
        <p:txBody>
          <a:bodyPr/>
          <a:lstStyle/>
          <a:p>
            <a:r>
              <a:rPr lang="en-US" sz="2000" dirty="0"/>
              <a:t>Manual intervention is optional as after a successful polling of the API deployment it would be accept to swap to "production"</a:t>
            </a:r>
          </a:p>
          <a:p>
            <a:pPr lvl="1"/>
            <a:r>
              <a:rPr lang="en-US" sz="1200" dirty="0"/>
              <a:t>It is not acceptable leverage a Manual intervention to satisfy the automatic swap to production requirements of this Challenge</a:t>
            </a:r>
          </a:p>
          <a:p>
            <a:pPr lvl="1"/>
            <a:r>
              <a:rPr lang="en-US" sz="1200" dirty="0"/>
              <a:t>Note that Manual intervention is a task that runs in an agentless job</a:t>
            </a:r>
          </a:p>
          <a:p>
            <a:pPr lvl="1"/>
            <a:r>
              <a:rPr lang="en-US" sz="1200" dirty="0"/>
              <a:t>The job itself only runs "Only when all previous jobs have succeeded"</a:t>
            </a:r>
          </a:p>
        </p:txBody>
      </p:sp>
      <p:pic>
        <p:nvPicPr>
          <p:cNvPr id="4" name="Picture 3">
            <a:extLst>
              <a:ext uri="{FF2B5EF4-FFF2-40B4-BE49-F238E27FC236}">
                <a16:creationId xmlns:a16="http://schemas.microsoft.com/office/drawing/2014/main" id="{73F14781-E1B2-4C45-9716-70A2F67A9D78}"/>
              </a:ext>
            </a:extLst>
          </p:cNvPr>
          <p:cNvPicPr>
            <a:picLocks noChangeAspect="1"/>
          </p:cNvPicPr>
          <p:nvPr/>
        </p:nvPicPr>
        <p:blipFill>
          <a:blip r:embed="rId4"/>
          <a:stretch>
            <a:fillRect/>
          </a:stretch>
        </p:blipFill>
        <p:spPr>
          <a:xfrm>
            <a:off x="1308240" y="2421840"/>
            <a:ext cx="3706882" cy="4294902"/>
          </a:xfrm>
          <a:prstGeom prst="rect">
            <a:avLst/>
          </a:prstGeom>
        </p:spPr>
      </p:pic>
      <p:sp>
        <p:nvSpPr>
          <p:cNvPr id="5" name="Rectangle 4">
            <a:extLst>
              <a:ext uri="{FF2B5EF4-FFF2-40B4-BE49-F238E27FC236}">
                <a16:creationId xmlns:a16="http://schemas.microsoft.com/office/drawing/2014/main" id="{CCC8824B-9347-411E-96FA-4B7FB1C0A194}"/>
              </a:ext>
            </a:extLst>
          </p:cNvPr>
          <p:cNvSpPr/>
          <p:nvPr/>
        </p:nvSpPr>
        <p:spPr bwMode="auto">
          <a:xfrm>
            <a:off x="1308240" y="4823935"/>
            <a:ext cx="2505879"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E4908EDC-02AE-4962-A69F-71935AB3AF4B}"/>
              </a:ext>
            </a:extLst>
          </p:cNvPr>
          <p:cNvCxnSpPr>
            <a:cxnSpLocks/>
            <a:stCxn id="5" idx="3"/>
            <a:endCxn id="7" idx="1"/>
          </p:cNvCxnSpPr>
          <p:nvPr/>
        </p:nvCxnSpPr>
        <p:spPr>
          <a:xfrm flipV="1">
            <a:off x="3814119" y="4207837"/>
            <a:ext cx="2505877" cy="81254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63571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E72-48D5-413D-AD4E-0E5E6CAE8A96}"/>
              </a:ext>
            </a:extLst>
          </p:cNvPr>
          <p:cNvSpPr>
            <a:spLocks noGrp="1"/>
          </p:cNvSpPr>
          <p:nvPr>
            <p:ph type="title"/>
          </p:nvPr>
        </p:nvSpPr>
        <p:spPr/>
        <p:txBody>
          <a:bodyPr/>
          <a:lstStyle/>
          <a:p>
            <a:r>
              <a:rPr lang="en-US" dirty="0"/>
              <a:t>Challenge 5 MVP – Azure DevOps – Classic Release</a:t>
            </a:r>
          </a:p>
        </p:txBody>
      </p:sp>
      <p:sp>
        <p:nvSpPr>
          <p:cNvPr id="3" name="Text Placeholder 2">
            <a:extLst>
              <a:ext uri="{FF2B5EF4-FFF2-40B4-BE49-F238E27FC236}">
                <a16:creationId xmlns:a16="http://schemas.microsoft.com/office/drawing/2014/main" id="{BCDCCEEE-7A26-4B0E-8471-AB8BA9AA7D61}"/>
              </a:ext>
            </a:extLst>
          </p:cNvPr>
          <p:cNvSpPr>
            <a:spLocks noGrp="1"/>
          </p:cNvSpPr>
          <p:nvPr>
            <p:ph type="body" sz="quarter" idx="10"/>
          </p:nvPr>
        </p:nvSpPr>
        <p:spPr>
          <a:xfrm>
            <a:off x="273441" y="1038195"/>
            <a:ext cx="11479977" cy="800219"/>
          </a:xfrm>
        </p:spPr>
        <p:txBody>
          <a:bodyPr/>
          <a:lstStyle/>
          <a:p>
            <a:r>
              <a:rPr lang="en-US" sz="2000" dirty="0"/>
              <a:t>The job itself only runs "Only when a previous job has failed"</a:t>
            </a:r>
          </a:p>
          <a:p>
            <a:pPr marL="0" indent="0">
              <a:buNone/>
            </a:pPr>
            <a:endParaRPr lang="en-US" sz="2000" dirty="0"/>
          </a:p>
        </p:txBody>
      </p:sp>
      <p:pic>
        <p:nvPicPr>
          <p:cNvPr id="4" name="Picture 3">
            <a:extLst>
              <a:ext uri="{FF2B5EF4-FFF2-40B4-BE49-F238E27FC236}">
                <a16:creationId xmlns:a16="http://schemas.microsoft.com/office/drawing/2014/main" id="{73F14781-E1B2-4C45-9716-70A2F67A9D78}"/>
              </a:ext>
            </a:extLst>
          </p:cNvPr>
          <p:cNvPicPr>
            <a:picLocks noChangeAspect="1"/>
          </p:cNvPicPr>
          <p:nvPr/>
        </p:nvPicPr>
        <p:blipFill>
          <a:blip r:embed="rId3"/>
          <a:stretch>
            <a:fillRect/>
          </a:stretch>
        </p:blipFill>
        <p:spPr>
          <a:xfrm>
            <a:off x="1308240" y="2421840"/>
            <a:ext cx="3706882" cy="4294902"/>
          </a:xfrm>
          <a:prstGeom prst="rect">
            <a:avLst/>
          </a:prstGeom>
        </p:spPr>
      </p:pic>
      <p:sp>
        <p:nvSpPr>
          <p:cNvPr id="5" name="Rectangle 4">
            <a:extLst>
              <a:ext uri="{FF2B5EF4-FFF2-40B4-BE49-F238E27FC236}">
                <a16:creationId xmlns:a16="http://schemas.microsoft.com/office/drawing/2014/main" id="{CCC8824B-9347-411E-96FA-4B7FB1C0A194}"/>
              </a:ext>
            </a:extLst>
          </p:cNvPr>
          <p:cNvSpPr/>
          <p:nvPr/>
        </p:nvSpPr>
        <p:spPr bwMode="auto">
          <a:xfrm>
            <a:off x="1308240" y="5532389"/>
            <a:ext cx="1278441"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E4908EDC-02AE-4962-A69F-71935AB3AF4B}"/>
              </a:ext>
            </a:extLst>
          </p:cNvPr>
          <p:cNvCxnSpPr>
            <a:cxnSpLocks/>
            <a:stCxn id="5" idx="3"/>
            <a:endCxn id="9" idx="1"/>
          </p:cNvCxnSpPr>
          <p:nvPr/>
        </p:nvCxnSpPr>
        <p:spPr>
          <a:xfrm flipV="1">
            <a:off x="2586681" y="4096831"/>
            <a:ext cx="3930296" cy="163200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6CD4B07-CC43-46EC-BD26-A57D5493C62A}"/>
              </a:ext>
            </a:extLst>
          </p:cNvPr>
          <p:cNvPicPr>
            <a:picLocks noChangeAspect="1"/>
          </p:cNvPicPr>
          <p:nvPr/>
        </p:nvPicPr>
        <p:blipFill>
          <a:blip r:embed="rId4"/>
          <a:stretch>
            <a:fillRect/>
          </a:stretch>
        </p:blipFill>
        <p:spPr>
          <a:xfrm>
            <a:off x="6516977" y="1625173"/>
            <a:ext cx="5079728" cy="4943316"/>
          </a:xfrm>
          <a:prstGeom prst="rect">
            <a:avLst/>
          </a:prstGeom>
        </p:spPr>
      </p:pic>
    </p:spTree>
    <p:extLst>
      <p:ext uri="{BB962C8B-B14F-4D97-AF65-F5344CB8AC3E}">
        <p14:creationId xmlns:p14="http://schemas.microsoft.com/office/powerpoint/2010/main" val="407996886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9DE72-48D5-413D-AD4E-0E5E6CAE8A96}"/>
              </a:ext>
            </a:extLst>
          </p:cNvPr>
          <p:cNvSpPr>
            <a:spLocks noGrp="1"/>
          </p:cNvSpPr>
          <p:nvPr>
            <p:ph type="title"/>
          </p:nvPr>
        </p:nvSpPr>
        <p:spPr/>
        <p:txBody>
          <a:bodyPr/>
          <a:lstStyle/>
          <a:p>
            <a:r>
              <a:rPr lang="en-US" dirty="0"/>
              <a:t>Challenge 5 MVP – Azure DevOps – Classic Release</a:t>
            </a:r>
          </a:p>
        </p:txBody>
      </p:sp>
      <p:sp>
        <p:nvSpPr>
          <p:cNvPr id="3" name="Text Placeholder 2">
            <a:extLst>
              <a:ext uri="{FF2B5EF4-FFF2-40B4-BE49-F238E27FC236}">
                <a16:creationId xmlns:a16="http://schemas.microsoft.com/office/drawing/2014/main" id="{BCDCCEEE-7A26-4B0E-8471-AB8BA9AA7D61}"/>
              </a:ext>
            </a:extLst>
          </p:cNvPr>
          <p:cNvSpPr>
            <a:spLocks noGrp="1"/>
          </p:cNvSpPr>
          <p:nvPr>
            <p:ph type="body" sz="quarter" idx="10"/>
          </p:nvPr>
        </p:nvSpPr>
        <p:spPr>
          <a:xfrm>
            <a:off x="273441" y="1038195"/>
            <a:ext cx="11479977" cy="1138773"/>
          </a:xfrm>
        </p:spPr>
        <p:txBody>
          <a:bodyPr/>
          <a:lstStyle/>
          <a:p>
            <a:r>
              <a:rPr lang="en-US" sz="2000" dirty="0"/>
              <a:t>The job itself only runs "Even if a previous job has failed"</a:t>
            </a:r>
          </a:p>
          <a:p>
            <a:r>
              <a:rPr lang="en-US" sz="2000" dirty="0"/>
              <a:t>This step satisfies the resource optimization requirement in the Success Criteria</a:t>
            </a:r>
          </a:p>
          <a:p>
            <a:pPr marL="0" indent="0">
              <a:buNone/>
            </a:pPr>
            <a:endParaRPr lang="en-US" sz="2000" dirty="0"/>
          </a:p>
        </p:txBody>
      </p:sp>
      <p:pic>
        <p:nvPicPr>
          <p:cNvPr id="4" name="Picture 3">
            <a:extLst>
              <a:ext uri="{FF2B5EF4-FFF2-40B4-BE49-F238E27FC236}">
                <a16:creationId xmlns:a16="http://schemas.microsoft.com/office/drawing/2014/main" id="{73F14781-E1B2-4C45-9716-70A2F67A9D78}"/>
              </a:ext>
            </a:extLst>
          </p:cNvPr>
          <p:cNvPicPr>
            <a:picLocks noChangeAspect="1"/>
          </p:cNvPicPr>
          <p:nvPr/>
        </p:nvPicPr>
        <p:blipFill>
          <a:blip r:embed="rId3"/>
          <a:stretch>
            <a:fillRect/>
          </a:stretch>
        </p:blipFill>
        <p:spPr>
          <a:xfrm>
            <a:off x="1308240" y="2421840"/>
            <a:ext cx="3706882" cy="4294902"/>
          </a:xfrm>
          <a:prstGeom prst="rect">
            <a:avLst/>
          </a:prstGeom>
        </p:spPr>
      </p:pic>
      <p:sp>
        <p:nvSpPr>
          <p:cNvPr id="5" name="Rectangle 4">
            <a:extLst>
              <a:ext uri="{FF2B5EF4-FFF2-40B4-BE49-F238E27FC236}">
                <a16:creationId xmlns:a16="http://schemas.microsoft.com/office/drawing/2014/main" id="{CCC8824B-9347-411E-96FA-4B7FB1C0A194}"/>
              </a:ext>
            </a:extLst>
          </p:cNvPr>
          <p:cNvSpPr/>
          <p:nvPr/>
        </p:nvSpPr>
        <p:spPr bwMode="auto">
          <a:xfrm>
            <a:off x="1308240" y="6265556"/>
            <a:ext cx="2448214"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E4908EDC-02AE-4962-A69F-71935AB3AF4B}"/>
              </a:ext>
            </a:extLst>
          </p:cNvPr>
          <p:cNvCxnSpPr>
            <a:cxnSpLocks/>
            <a:stCxn id="5" idx="3"/>
            <a:endCxn id="7" idx="1"/>
          </p:cNvCxnSpPr>
          <p:nvPr/>
        </p:nvCxnSpPr>
        <p:spPr>
          <a:xfrm flipV="1">
            <a:off x="3756454" y="4316799"/>
            <a:ext cx="2652583" cy="2145200"/>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FE5213-B330-416E-BD95-682A224D1F5B}"/>
              </a:ext>
            </a:extLst>
          </p:cNvPr>
          <p:cNvPicPr>
            <a:picLocks noChangeAspect="1"/>
          </p:cNvPicPr>
          <p:nvPr/>
        </p:nvPicPr>
        <p:blipFill>
          <a:blip r:embed="rId4"/>
          <a:stretch>
            <a:fillRect/>
          </a:stretch>
        </p:blipFill>
        <p:spPr>
          <a:xfrm>
            <a:off x="6409037" y="2040030"/>
            <a:ext cx="4891299" cy="4553537"/>
          </a:xfrm>
          <a:prstGeom prst="rect">
            <a:avLst/>
          </a:prstGeom>
        </p:spPr>
      </p:pic>
    </p:spTree>
    <p:extLst>
      <p:ext uri="{BB962C8B-B14F-4D97-AF65-F5344CB8AC3E}">
        <p14:creationId xmlns:p14="http://schemas.microsoft.com/office/powerpoint/2010/main" val="1805610135"/>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5</a:t>
            </a:r>
          </a:p>
        </p:txBody>
      </p:sp>
      <p:sp>
        <p:nvSpPr>
          <p:cNvPr id="2" name="Text Placeholder 1">
            <a:extLst>
              <a:ext uri="{FF2B5EF4-FFF2-40B4-BE49-F238E27FC236}">
                <a16:creationId xmlns:a16="http://schemas.microsoft.com/office/drawing/2014/main" id="{D2B5AE03-7358-485D-8464-14C46CF8665C}"/>
              </a:ext>
            </a:extLst>
          </p:cNvPr>
          <p:cNvSpPr>
            <a:spLocks noGrp="1"/>
          </p:cNvSpPr>
          <p:nvPr>
            <p:ph type="body" sz="quarter" idx="10"/>
          </p:nvPr>
        </p:nvSpPr>
        <p:spPr/>
        <p:txBody>
          <a:bodyPr/>
          <a:lstStyle/>
          <a:p>
            <a:r>
              <a:rPr lang="en-US" dirty="0"/>
              <a:t>Implement a Blue/Green deployment strategy – GitHub</a:t>
            </a:r>
          </a:p>
        </p:txBody>
      </p:sp>
    </p:spTree>
    <p:extLst>
      <p:ext uri="{BB962C8B-B14F-4D97-AF65-F5344CB8AC3E}">
        <p14:creationId xmlns:p14="http://schemas.microsoft.com/office/powerpoint/2010/main" val="23417148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0404-9F10-4751-ACE2-1EBD42077215}"/>
              </a:ext>
            </a:extLst>
          </p:cNvPr>
          <p:cNvSpPr>
            <a:spLocks noGrp="1"/>
          </p:cNvSpPr>
          <p:nvPr>
            <p:ph type="title"/>
          </p:nvPr>
        </p:nvSpPr>
        <p:spPr/>
        <p:txBody>
          <a:bodyPr>
            <a:normAutofit fontScale="90000"/>
          </a:bodyPr>
          <a:lstStyle/>
          <a:p>
            <a:r>
              <a:rPr lang="en-US" sz="6000" dirty="0">
                <a:cs typeface="Segoe UI Light"/>
              </a:rPr>
              <a:t>DevOps is a team sport</a:t>
            </a:r>
            <a:br>
              <a:rPr lang="en-US" sz="6000" dirty="0">
                <a:cs typeface="Segoe UI Light"/>
              </a:rPr>
            </a:br>
            <a:br>
              <a:rPr lang="en-US" sz="6000" dirty="0">
                <a:cs typeface="Segoe UI Light"/>
              </a:rPr>
            </a:br>
            <a:r>
              <a:rPr lang="en-US" sz="6000" dirty="0">
                <a:cs typeface="Segoe UI Light"/>
              </a:rPr>
              <a:t>1 - People </a:t>
            </a:r>
            <a:br>
              <a:rPr lang="en-US" sz="6000" dirty="0">
                <a:cs typeface="Segoe UI Light"/>
              </a:rPr>
            </a:br>
            <a:r>
              <a:rPr lang="en-US" sz="6000" dirty="0">
                <a:cs typeface="Segoe UI Light"/>
              </a:rPr>
              <a:t>   2 - Process  </a:t>
            </a:r>
            <a:br>
              <a:rPr lang="en-US" sz="6000" dirty="0">
                <a:cs typeface="Segoe UI Light"/>
              </a:rPr>
            </a:br>
            <a:r>
              <a:rPr lang="en-US" sz="6000" dirty="0">
                <a:cs typeface="Segoe UI Light"/>
              </a:rPr>
              <a:t>      3 - Technology</a:t>
            </a:r>
          </a:p>
        </p:txBody>
      </p:sp>
      <p:pic>
        <p:nvPicPr>
          <p:cNvPr id="3" name="Picture 2" descr="A graphic that says T-E-A-M - team.">
            <a:extLst>
              <a:ext uri="{FF2B5EF4-FFF2-40B4-BE49-F238E27FC236}">
                <a16:creationId xmlns:a16="http://schemas.microsoft.com/office/drawing/2014/main" id="{BA6E228D-BD23-734F-A45B-BBCE9C5DDA0E}"/>
              </a:ext>
            </a:extLst>
          </p:cNvPr>
          <p:cNvPicPr>
            <a:picLocks noChangeAspect="1"/>
          </p:cNvPicPr>
          <p:nvPr/>
        </p:nvPicPr>
        <p:blipFill>
          <a:blip r:embed="rId2">
            <a:clrChange>
              <a:clrFrom>
                <a:srgbClr val="0F0F0F"/>
              </a:clrFrom>
              <a:clrTo>
                <a:srgbClr val="0F0F0F">
                  <a:alpha val="0"/>
                </a:srgbClr>
              </a:clrTo>
            </a:clrChange>
          </a:blip>
          <a:stretch>
            <a:fillRect/>
          </a:stretch>
        </p:blipFill>
        <p:spPr>
          <a:xfrm>
            <a:off x="6633367" y="2912794"/>
            <a:ext cx="4584700" cy="1943100"/>
          </a:xfrm>
          <a:prstGeom prst="rect">
            <a:avLst/>
          </a:prstGeom>
        </p:spPr>
      </p:pic>
    </p:spTree>
    <p:extLst>
      <p:ext uri="{BB962C8B-B14F-4D97-AF65-F5344CB8AC3E}">
        <p14:creationId xmlns:p14="http://schemas.microsoft.com/office/powerpoint/2010/main" val="1820042433"/>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0AE3CB-B906-49F1-84E9-E4DDB09357D2}"/>
              </a:ext>
            </a:extLst>
          </p:cNvPr>
          <p:cNvSpPr>
            <a:spLocks noGrp="1"/>
          </p:cNvSpPr>
          <p:nvPr>
            <p:ph type="title"/>
          </p:nvPr>
        </p:nvSpPr>
        <p:spPr/>
        <p:txBody>
          <a:bodyPr/>
          <a:lstStyle/>
          <a:p>
            <a:r>
              <a:rPr lang="en-US" dirty="0"/>
              <a:t>Challenge 5 MVP – GitHub – POI Blue Green</a:t>
            </a:r>
          </a:p>
        </p:txBody>
      </p:sp>
      <p:sp>
        <p:nvSpPr>
          <p:cNvPr id="11" name="TextBox 10">
            <a:extLst>
              <a:ext uri="{FF2B5EF4-FFF2-40B4-BE49-F238E27FC236}">
                <a16:creationId xmlns:a16="http://schemas.microsoft.com/office/drawing/2014/main" id="{703DFF80-0A92-4253-A17C-8C31C3F7D92E}"/>
              </a:ext>
            </a:extLst>
          </p:cNvPr>
          <p:cNvSpPr txBox="1"/>
          <p:nvPr/>
        </p:nvSpPr>
        <p:spPr>
          <a:xfrm>
            <a:off x="455326" y="6199157"/>
            <a:ext cx="8486306" cy="369332"/>
          </a:xfrm>
          <a:prstGeom prst="rect">
            <a:avLst/>
          </a:prstGeom>
          <a:noFill/>
        </p:spPr>
        <p:txBody>
          <a:bodyPr wrap="square">
            <a:spAutoFit/>
          </a:bodyPr>
          <a:lstStyle/>
          <a:p>
            <a:r>
              <a:rPr lang="en-US" dirty="0">
                <a:hlinkClick r:id="rId3"/>
              </a:rPr>
              <a:t>https://gist.github.com/hattan/8b9d5aa45f77c8bfab78cb7ea07c8080</a:t>
            </a:r>
            <a:endParaRPr lang="en-US" dirty="0"/>
          </a:p>
        </p:txBody>
      </p:sp>
      <p:sp>
        <p:nvSpPr>
          <p:cNvPr id="15" name="TextBox 14">
            <a:extLst>
              <a:ext uri="{FF2B5EF4-FFF2-40B4-BE49-F238E27FC236}">
                <a16:creationId xmlns:a16="http://schemas.microsoft.com/office/drawing/2014/main" id="{0D4C65CF-DBD5-40EE-9A28-E15E9FA6098E}"/>
              </a:ext>
            </a:extLst>
          </p:cNvPr>
          <p:cNvSpPr txBox="1"/>
          <p:nvPr/>
        </p:nvSpPr>
        <p:spPr>
          <a:xfrm>
            <a:off x="455326" y="1110634"/>
            <a:ext cx="11237002" cy="4939814"/>
          </a:xfrm>
          <a:prstGeom prst="rect">
            <a:avLst/>
          </a:prstGeom>
          <a:noFill/>
        </p:spPr>
        <p:txBody>
          <a:bodyPr wrap="square">
            <a:spAutoFit/>
          </a:bodyPr>
          <a:lstStyle/>
          <a:p>
            <a:r>
              <a:rPr lang="en-US" sz="900" b="0" dirty="0">
                <a:solidFill>
                  <a:srgbClr val="D4D4D4"/>
                </a:solidFill>
                <a:effectLst/>
                <a:latin typeface="Consolas" panose="020B0609020204030204" pitchFamily="49" charset="0"/>
              </a:rPr>
              <a:t>  </a:t>
            </a:r>
          </a:p>
          <a:p>
            <a:r>
              <a:rPr lang="en-US" sz="900" b="0" dirty="0">
                <a:solidFill>
                  <a:srgbClr val="569CD6"/>
                </a:solidFill>
                <a:effectLst/>
                <a:latin typeface="Consolas" panose="020B0609020204030204" pitchFamily="49" charset="0"/>
              </a:rPr>
              <a:t>name</a:t>
            </a:r>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POI CICD</a:t>
            </a:r>
            <a:endParaRPr lang="en-US" sz="900" b="0" dirty="0">
              <a:solidFill>
                <a:srgbClr val="D4D4D4"/>
              </a:solidFill>
              <a:effectLst/>
              <a:latin typeface="Consolas" panose="020B0609020204030204" pitchFamily="49" charset="0"/>
            </a:endParaRPr>
          </a:p>
          <a:p>
            <a:br>
              <a:rPr lang="en-US" sz="900" b="0" dirty="0">
                <a:solidFill>
                  <a:srgbClr val="D4D4D4"/>
                </a:solidFill>
                <a:effectLst/>
                <a:latin typeface="Consolas" panose="020B0609020204030204" pitchFamily="49" charset="0"/>
              </a:rPr>
            </a:br>
            <a:r>
              <a:rPr lang="en-US" sz="900" b="0" dirty="0">
                <a:solidFill>
                  <a:srgbClr val="569CD6"/>
                </a:solidFill>
                <a:effectLst/>
                <a:latin typeface="Consolas" panose="020B0609020204030204" pitchFamily="49" charset="0"/>
              </a:rPr>
              <a:t>on</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push</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branches</a:t>
            </a:r>
            <a:r>
              <a:rPr lang="en-US" sz="900" b="0" dirty="0">
                <a:solidFill>
                  <a:srgbClr val="D4D4D4"/>
                </a:solidFill>
                <a:effectLst/>
                <a:latin typeface="Consolas" panose="020B0609020204030204" pitchFamily="49" charset="0"/>
              </a:rPr>
              <a:t>: [ </a:t>
            </a:r>
            <a:r>
              <a:rPr lang="en-US" sz="900" b="0" dirty="0">
                <a:solidFill>
                  <a:srgbClr val="CE9178"/>
                </a:solidFill>
                <a:effectLst/>
                <a:latin typeface="Consolas" panose="020B0609020204030204" pitchFamily="49" charset="0"/>
              </a:rPr>
              <a:t>master</a:t>
            </a:r>
            <a:r>
              <a:rPr lang="en-US" sz="900" b="0" dirty="0">
                <a:solidFill>
                  <a:srgbClr val="D4D4D4"/>
                </a:solidFill>
                <a:effectLst/>
                <a:latin typeface="Consolas" panose="020B0609020204030204" pitchFamily="49" charset="0"/>
              </a:rPr>
              <a:t> ]</a:t>
            </a: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paths</a:t>
            </a:r>
            <a:r>
              <a:rPr lang="en-US" sz="900" b="0" dirty="0">
                <a:solidFill>
                  <a:srgbClr val="D4D4D4"/>
                </a:solidFill>
                <a:effectLst/>
                <a:latin typeface="Consolas" panose="020B0609020204030204" pitchFamily="49" charset="0"/>
              </a:rPr>
              <a:t>: </a:t>
            </a:r>
          </a:p>
          <a:p>
            <a:r>
              <a:rPr lang="en-US" sz="900" b="0" dirty="0">
                <a:solidFill>
                  <a:srgbClr val="D4D4D4"/>
                </a:solidFill>
                <a:effectLst/>
                <a:latin typeface="Consolas" panose="020B0609020204030204" pitchFamily="49" charset="0"/>
              </a:rPr>
              <a:t>      - </a:t>
            </a:r>
            <a:r>
              <a:rPr lang="en-US" sz="900" b="0" dirty="0">
                <a:solidFill>
                  <a:srgbClr val="CE9178"/>
                </a:solidFill>
                <a:effectLst/>
                <a:latin typeface="Consolas" panose="020B0609020204030204" pitchFamily="49" charset="0"/>
              </a:rPr>
              <a:t>apis/poi/**</a:t>
            </a:r>
            <a:r>
              <a:rPr lang="en-US" sz="900" b="0" dirty="0">
                <a:solidFill>
                  <a:srgbClr val="D4D4D4"/>
                </a:solidFill>
                <a:effectLst/>
                <a:latin typeface="Consolas" panose="020B0609020204030204" pitchFamily="49" charset="0"/>
              </a:rPr>
              <a:t>  </a:t>
            </a:r>
          </a:p>
          <a:p>
            <a:r>
              <a:rPr lang="en-US" sz="900" b="0" dirty="0">
                <a:solidFill>
                  <a:srgbClr val="D4D4D4"/>
                </a:solidFill>
                <a:effectLst/>
                <a:latin typeface="Consolas" panose="020B0609020204030204" pitchFamily="49" charset="0"/>
              </a:rPr>
              <a:t>      - </a:t>
            </a:r>
            <a:r>
              <a:rPr lang="en-US" sz="900" b="0" dirty="0">
                <a:solidFill>
                  <a:srgbClr val="CE9178"/>
                </a:solidFill>
                <a:effectLst/>
                <a:latin typeface="Consolas" panose="020B0609020204030204" pitchFamily="49" charset="0"/>
              </a:rPr>
              <a:t>.</a:t>
            </a:r>
            <a:r>
              <a:rPr lang="en-US" sz="900" b="0" dirty="0" err="1">
                <a:solidFill>
                  <a:srgbClr val="CE9178"/>
                </a:solidFill>
                <a:effectLst/>
                <a:latin typeface="Consolas" panose="020B0609020204030204" pitchFamily="49" charset="0"/>
              </a:rPr>
              <a:t>github</a:t>
            </a:r>
            <a:r>
              <a:rPr lang="en-US" sz="900" b="0" dirty="0">
                <a:solidFill>
                  <a:srgbClr val="CE9178"/>
                </a:solidFill>
                <a:effectLst/>
                <a:latin typeface="Consolas" panose="020B0609020204030204" pitchFamily="49" charset="0"/>
              </a:rPr>
              <a:t>/workflows/</a:t>
            </a:r>
            <a:r>
              <a:rPr lang="en-US" sz="900" b="0" dirty="0" err="1">
                <a:solidFill>
                  <a:srgbClr val="CE9178"/>
                </a:solidFill>
                <a:effectLst/>
                <a:latin typeface="Consolas" panose="020B0609020204030204" pitchFamily="49" charset="0"/>
              </a:rPr>
              <a:t>poi.yml</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pull_request</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branches</a:t>
            </a:r>
            <a:r>
              <a:rPr lang="en-US" sz="900" b="0" dirty="0">
                <a:solidFill>
                  <a:srgbClr val="D4D4D4"/>
                </a:solidFill>
                <a:effectLst/>
                <a:latin typeface="Consolas" panose="020B0609020204030204" pitchFamily="49" charset="0"/>
              </a:rPr>
              <a:t>: [ </a:t>
            </a:r>
            <a:r>
              <a:rPr lang="en-US" sz="900" b="0" dirty="0">
                <a:solidFill>
                  <a:srgbClr val="CE9178"/>
                </a:solidFill>
                <a:effectLst/>
                <a:latin typeface="Consolas" panose="020B0609020204030204" pitchFamily="49" charset="0"/>
              </a:rPr>
              <a:t>master</a:t>
            </a:r>
            <a:r>
              <a:rPr lang="en-US" sz="900" b="0" dirty="0">
                <a:solidFill>
                  <a:srgbClr val="D4D4D4"/>
                </a:solidFill>
                <a:effectLst/>
                <a:latin typeface="Consolas" panose="020B0609020204030204" pitchFamily="49" charset="0"/>
              </a:rPr>
              <a:t> ]</a:t>
            </a: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paths</a:t>
            </a:r>
            <a:r>
              <a:rPr lang="en-US" sz="900" b="0" dirty="0">
                <a:solidFill>
                  <a:srgbClr val="D4D4D4"/>
                </a:solidFill>
                <a:effectLst/>
                <a:latin typeface="Consolas" panose="020B0609020204030204" pitchFamily="49" charset="0"/>
              </a:rPr>
              <a:t>: </a:t>
            </a:r>
          </a:p>
          <a:p>
            <a:r>
              <a:rPr lang="en-US" sz="900" b="0" dirty="0">
                <a:solidFill>
                  <a:srgbClr val="D4D4D4"/>
                </a:solidFill>
                <a:effectLst/>
                <a:latin typeface="Consolas" panose="020B0609020204030204" pitchFamily="49" charset="0"/>
              </a:rPr>
              <a:t>      - </a:t>
            </a:r>
            <a:r>
              <a:rPr lang="en-US" sz="900" b="0" dirty="0">
                <a:solidFill>
                  <a:srgbClr val="CE9178"/>
                </a:solidFill>
                <a:effectLst/>
                <a:latin typeface="Consolas" panose="020B0609020204030204" pitchFamily="49" charset="0"/>
              </a:rPr>
              <a:t>apis/poi/**</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 </a:t>
            </a:r>
            <a:r>
              <a:rPr lang="en-US" sz="900" b="0" dirty="0">
                <a:solidFill>
                  <a:srgbClr val="CE9178"/>
                </a:solidFill>
                <a:effectLst/>
                <a:latin typeface="Consolas" panose="020B0609020204030204" pitchFamily="49" charset="0"/>
              </a:rPr>
              <a:t>.</a:t>
            </a:r>
            <a:r>
              <a:rPr lang="en-US" sz="900" b="0" dirty="0" err="1">
                <a:solidFill>
                  <a:srgbClr val="CE9178"/>
                </a:solidFill>
                <a:effectLst/>
                <a:latin typeface="Consolas" panose="020B0609020204030204" pitchFamily="49" charset="0"/>
              </a:rPr>
              <a:t>github</a:t>
            </a:r>
            <a:r>
              <a:rPr lang="en-US" sz="900" b="0" dirty="0">
                <a:solidFill>
                  <a:srgbClr val="CE9178"/>
                </a:solidFill>
                <a:effectLst/>
                <a:latin typeface="Consolas" panose="020B0609020204030204" pitchFamily="49" charset="0"/>
              </a:rPr>
              <a:t>/workflows/</a:t>
            </a:r>
            <a:r>
              <a:rPr lang="en-US" sz="900" b="0" dirty="0" err="1">
                <a:solidFill>
                  <a:srgbClr val="CE9178"/>
                </a:solidFill>
                <a:effectLst/>
                <a:latin typeface="Consolas" panose="020B0609020204030204" pitchFamily="49" charset="0"/>
              </a:rPr>
              <a:t>poi.yml</a:t>
            </a:r>
            <a:endParaRPr lang="en-US" sz="900" b="0" dirty="0">
              <a:solidFill>
                <a:srgbClr val="D4D4D4"/>
              </a:solidFill>
              <a:effectLst/>
              <a:latin typeface="Consolas" panose="020B0609020204030204" pitchFamily="49" charset="0"/>
            </a:endParaRPr>
          </a:p>
          <a:p>
            <a:br>
              <a:rPr lang="en-US" sz="900" b="0" dirty="0">
                <a:solidFill>
                  <a:srgbClr val="D4D4D4"/>
                </a:solidFill>
                <a:effectLst/>
                <a:latin typeface="Consolas" panose="020B0609020204030204" pitchFamily="49" charset="0"/>
              </a:rPr>
            </a:br>
            <a:r>
              <a:rPr lang="en-US" sz="900" b="0" dirty="0">
                <a:solidFill>
                  <a:srgbClr val="569CD6"/>
                </a:solidFill>
                <a:effectLst/>
                <a:latin typeface="Consolas" panose="020B0609020204030204" pitchFamily="49" charset="0"/>
              </a:rPr>
              <a:t>jobs</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build_and_test</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&lt;-- Steps removed for slide, see link below --&gt;</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docker_build_and_push</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&lt;-- Steps removed for slide, see link below --&gt;</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deploy_staging</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&lt;-- Steps removed for slide, see link below --&gt;</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validate_staging</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&lt;-- Steps removed for slide, see link below --&gt;</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swap_slots</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&lt;-- Steps removed for slide, see link below --&gt;</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validate_production</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&lt;-- Steps removed for slide, see link below --&gt;</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err="1">
                <a:solidFill>
                  <a:srgbClr val="569CD6"/>
                </a:solidFill>
                <a:effectLst/>
                <a:latin typeface="Consolas" panose="020B0609020204030204" pitchFamily="49" charset="0"/>
              </a:rPr>
              <a:t>roll_back</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if</a:t>
            </a:r>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failure()</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steps</a:t>
            </a:r>
            <a:r>
              <a:rPr lang="en-US" sz="900" b="0" dirty="0">
                <a:solidFill>
                  <a:srgbClr val="D4D4D4"/>
                </a:solidFill>
                <a:effectLst/>
                <a:latin typeface="Consolas" panose="020B0609020204030204" pitchFamily="49" charset="0"/>
              </a:rPr>
              <a:t>:</a:t>
            </a:r>
          </a:p>
          <a:p>
            <a:r>
              <a:rPr lang="en-US" sz="900" b="0" dirty="0">
                <a:solidFill>
                  <a:srgbClr val="D4D4D4"/>
                </a:solidFill>
                <a:effectLst/>
                <a:latin typeface="Consolas" panose="020B0609020204030204" pitchFamily="49" charset="0"/>
              </a:rPr>
              <a:t>    - </a:t>
            </a:r>
            <a:r>
              <a:rPr lang="en-US" sz="900" b="0" dirty="0">
                <a:solidFill>
                  <a:srgbClr val="569CD6"/>
                </a:solidFill>
                <a:effectLst/>
                <a:latin typeface="Consolas" panose="020B0609020204030204" pitchFamily="49" charset="0"/>
              </a:rPr>
              <a:t>name</a:t>
            </a:r>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Azure authentication</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 </a:t>
            </a:r>
            <a:r>
              <a:rPr lang="en-US" sz="900" b="0" dirty="0">
                <a:solidFill>
                  <a:srgbClr val="569CD6"/>
                </a:solidFill>
                <a:effectLst/>
                <a:latin typeface="Consolas" panose="020B0609020204030204" pitchFamily="49" charset="0"/>
              </a:rPr>
              <a:t>name</a:t>
            </a:r>
            <a:r>
              <a:rPr lang="en-US" sz="900" b="0" dirty="0">
                <a:solidFill>
                  <a:srgbClr val="D4D4D4"/>
                </a:solidFill>
                <a:effectLst/>
                <a:latin typeface="Consolas" panose="020B0609020204030204" pitchFamily="49" charset="0"/>
              </a:rPr>
              <a:t>: </a:t>
            </a:r>
            <a:r>
              <a:rPr lang="en-US" sz="900" b="0" dirty="0">
                <a:solidFill>
                  <a:srgbClr val="CE9178"/>
                </a:solidFill>
                <a:effectLst/>
                <a:latin typeface="Consolas" panose="020B0609020204030204" pitchFamily="49" charset="0"/>
              </a:rPr>
              <a:t>Swap production and staging</a:t>
            </a:r>
            <a:endParaRPr lang="en-US" sz="900" b="0" dirty="0">
              <a:solidFill>
                <a:srgbClr val="D4D4D4"/>
              </a:solidFill>
              <a:effectLst/>
              <a:latin typeface="Consolas" panose="020B0609020204030204" pitchFamily="49" charset="0"/>
            </a:endParaRPr>
          </a:p>
          <a:p>
            <a:r>
              <a:rPr lang="en-US" sz="900" b="0" dirty="0">
                <a:solidFill>
                  <a:srgbClr val="D4D4D4"/>
                </a:solidFill>
                <a:effectLst/>
                <a:latin typeface="Consolas" panose="020B0609020204030204" pitchFamily="49" charset="0"/>
              </a:rPr>
              <a:t>      </a:t>
            </a:r>
            <a:r>
              <a:rPr lang="en-US" sz="900" b="0" dirty="0">
                <a:solidFill>
                  <a:srgbClr val="569CD6"/>
                </a:solidFill>
                <a:effectLst/>
                <a:latin typeface="Consolas" panose="020B0609020204030204" pitchFamily="49" charset="0"/>
              </a:rPr>
              <a:t>run</a:t>
            </a:r>
            <a:r>
              <a:rPr lang="en-US" sz="900" b="0" dirty="0">
                <a:solidFill>
                  <a:srgbClr val="D4D4D4"/>
                </a:solidFill>
                <a:effectLst/>
                <a:latin typeface="Consolas" panose="020B0609020204030204" pitchFamily="49" charset="0"/>
              </a:rPr>
              <a:t>: |</a:t>
            </a:r>
          </a:p>
          <a:p>
            <a:r>
              <a:rPr lang="en-US" sz="900" b="0" dirty="0">
                <a:solidFill>
                  <a:srgbClr val="CE9178"/>
                </a:solidFill>
                <a:effectLst/>
                <a:latin typeface="Consolas" panose="020B0609020204030204" pitchFamily="49" charset="0"/>
              </a:rPr>
              <a:t>        </a:t>
            </a:r>
            <a:r>
              <a:rPr lang="en-US" sz="900" b="0" dirty="0" err="1">
                <a:solidFill>
                  <a:srgbClr val="CE9178"/>
                </a:solidFill>
                <a:effectLst/>
                <a:latin typeface="Consolas" panose="020B0609020204030204" pitchFamily="49" charset="0"/>
              </a:rPr>
              <a:t>az</a:t>
            </a:r>
            <a:r>
              <a:rPr lang="en-US" sz="900" b="0" dirty="0">
                <a:solidFill>
                  <a:srgbClr val="CE9178"/>
                </a:solidFill>
                <a:effectLst/>
                <a:latin typeface="Consolas" panose="020B0609020204030204" pitchFamily="49" charset="0"/>
              </a:rPr>
              <a:t> webapp deployment slot swap --name $</a:t>
            </a:r>
            <a:r>
              <a:rPr lang="en-US" sz="900" b="0" dirty="0" err="1">
                <a:solidFill>
                  <a:srgbClr val="CE9178"/>
                </a:solidFill>
                <a:effectLst/>
                <a:latin typeface="Consolas" panose="020B0609020204030204" pitchFamily="49" charset="0"/>
              </a:rPr>
              <a:t>webapp_name</a:t>
            </a:r>
            <a:r>
              <a:rPr lang="en-US" sz="900" b="0" dirty="0">
                <a:solidFill>
                  <a:srgbClr val="CE9178"/>
                </a:solidFill>
                <a:effectLst/>
                <a:latin typeface="Consolas" panose="020B0609020204030204" pitchFamily="49" charset="0"/>
              </a:rPr>
              <a:t> --resource-group $</a:t>
            </a:r>
            <a:r>
              <a:rPr lang="en-US" sz="900" b="0" dirty="0" err="1">
                <a:solidFill>
                  <a:srgbClr val="CE9178"/>
                </a:solidFill>
                <a:effectLst/>
                <a:latin typeface="Consolas" panose="020B0609020204030204" pitchFamily="49" charset="0"/>
              </a:rPr>
              <a:t>resource_group</a:t>
            </a:r>
            <a:r>
              <a:rPr lang="en-US" sz="900" b="0" dirty="0">
                <a:solidFill>
                  <a:srgbClr val="CE9178"/>
                </a:solidFill>
                <a:effectLst/>
                <a:latin typeface="Consolas" panose="020B0609020204030204" pitchFamily="49" charset="0"/>
              </a:rPr>
              <a:t> --slot staging --target-slot production </a:t>
            </a:r>
            <a:endParaRPr lang="en-US" sz="900" b="0" dirty="0">
              <a:solidFill>
                <a:srgbClr val="D4D4D4"/>
              </a:solidFill>
              <a:effectLst/>
              <a:latin typeface="Consolas" panose="020B0609020204030204" pitchFamily="49" charset="0"/>
            </a:endParaRPr>
          </a:p>
        </p:txBody>
      </p:sp>
      <p:pic>
        <p:nvPicPr>
          <p:cNvPr id="17" name="Picture 16">
            <a:extLst>
              <a:ext uri="{FF2B5EF4-FFF2-40B4-BE49-F238E27FC236}">
                <a16:creationId xmlns:a16="http://schemas.microsoft.com/office/drawing/2014/main" id="{D9BD1AAF-270F-41DD-A3B4-0C5A14E700C4}"/>
              </a:ext>
            </a:extLst>
          </p:cNvPr>
          <p:cNvPicPr>
            <a:picLocks noChangeAspect="1"/>
          </p:cNvPicPr>
          <p:nvPr/>
        </p:nvPicPr>
        <p:blipFill>
          <a:blip r:embed="rId4"/>
          <a:stretch>
            <a:fillRect/>
          </a:stretch>
        </p:blipFill>
        <p:spPr>
          <a:xfrm>
            <a:off x="6326076" y="1401581"/>
            <a:ext cx="5410598" cy="3635114"/>
          </a:xfrm>
          <a:prstGeom prst="rect">
            <a:avLst/>
          </a:prstGeom>
        </p:spPr>
      </p:pic>
    </p:spTree>
    <p:extLst>
      <p:ext uri="{BB962C8B-B14F-4D97-AF65-F5344CB8AC3E}">
        <p14:creationId xmlns:p14="http://schemas.microsoft.com/office/powerpoint/2010/main" val="63752012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6</a:t>
            </a:r>
          </a:p>
        </p:txBody>
      </p:sp>
      <p:sp>
        <p:nvSpPr>
          <p:cNvPr id="2" name="Text Placeholder 1">
            <a:extLst>
              <a:ext uri="{FF2B5EF4-FFF2-40B4-BE49-F238E27FC236}">
                <a16:creationId xmlns:a16="http://schemas.microsoft.com/office/drawing/2014/main" id="{62850FEC-281F-4677-9E38-35CA3D77262B}"/>
              </a:ext>
            </a:extLst>
          </p:cNvPr>
          <p:cNvSpPr>
            <a:spLocks noGrp="1"/>
          </p:cNvSpPr>
          <p:nvPr>
            <p:ph type="body" sz="quarter" idx="10"/>
          </p:nvPr>
        </p:nvSpPr>
        <p:spPr/>
        <p:txBody>
          <a:bodyPr/>
          <a:lstStyle/>
          <a:p>
            <a:r>
              <a:rPr lang="en-US" dirty="0"/>
              <a:t>Implement a monitoring solution for your </a:t>
            </a:r>
            <a:r>
              <a:rPr lang="en-US" dirty="0" err="1"/>
              <a:t>MyDriving</a:t>
            </a:r>
            <a:r>
              <a:rPr lang="en-US" dirty="0"/>
              <a:t> APIs</a:t>
            </a:r>
          </a:p>
        </p:txBody>
      </p:sp>
    </p:spTree>
    <p:extLst>
      <p:ext uri="{BB962C8B-B14F-4D97-AF65-F5344CB8AC3E}">
        <p14:creationId xmlns:p14="http://schemas.microsoft.com/office/powerpoint/2010/main" val="411029448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AEE26F-642B-4999-9CF4-B7968508B765}"/>
              </a:ext>
            </a:extLst>
          </p:cNvPr>
          <p:cNvSpPr>
            <a:spLocks noGrp="1"/>
          </p:cNvSpPr>
          <p:nvPr>
            <p:ph type="title"/>
          </p:nvPr>
        </p:nvSpPr>
        <p:spPr/>
        <p:txBody>
          <a:bodyPr/>
          <a:lstStyle/>
          <a:p>
            <a:r>
              <a:rPr lang="en-US" dirty="0"/>
              <a:t>Challenge 6 MVP</a:t>
            </a:r>
          </a:p>
        </p:txBody>
      </p:sp>
      <p:sp>
        <p:nvSpPr>
          <p:cNvPr id="7" name="Text Placeholder 6">
            <a:extLst>
              <a:ext uri="{FF2B5EF4-FFF2-40B4-BE49-F238E27FC236}">
                <a16:creationId xmlns:a16="http://schemas.microsoft.com/office/drawing/2014/main" id="{0345C1DB-4216-42DF-A67D-2E6E9EFB619F}"/>
              </a:ext>
            </a:extLst>
          </p:cNvPr>
          <p:cNvSpPr>
            <a:spLocks noGrp="1"/>
          </p:cNvSpPr>
          <p:nvPr>
            <p:ph type="body" sz="quarter" idx="10"/>
          </p:nvPr>
        </p:nvSpPr>
        <p:spPr>
          <a:xfrm>
            <a:off x="273441" y="1038195"/>
            <a:ext cx="11655078" cy="2209836"/>
          </a:xfrm>
        </p:spPr>
        <p:txBody>
          <a:bodyPr/>
          <a:lstStyle/>
          <a:p>
            <a:r>
              <a:rPr lang="en-US" dirty="0"/>
              <a:t>Challenge 6 focuses on resource monitoring leverage the existing resource provider metrics and optionally Log Analytics for deeper analysis and log retention</a:t>
            </a:r>
          </a:p>
          <a:p>
            <a:r>
              <a:rPr lang="en-US" dirty="0"/>
              <a:t>While some teams may opt to store resource logs in a Log Analytics workspace, it is not required based on the existing success criteria</a:t>
            </a:r>
          </a:p>
        </p:txBody>
      </p:sp>
    </p:spTree>
    <p:extLst>
      <p:ext uri="{BB962C8B-B14F-4D97-AF65-F5344CB8AC3E}">
        <p14:creationId xmlns:p14="http://schemas.microsoft.com/office/powerpoint/2010/main" val="7911371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AEE26F-642B-4999-9CF4-B7968508B765}"/>
              </a:ext>
            </a:extLst>
          </p:cNvPr>
          <p:cNvSpPr>
            <a:spLocks noGrp="1"/>
          </p:cNvSpPr>
          <p:nvPr>
            <p:ph type="title"/>
          </p:nvPr>
        </p:nvSpPr>
        <p:spPr/>
        <p:txBody>
          <a:bodyPr/>
          <a:lstStyle/>
          <a:p>
            <a:r>
              <a:rPr lang="en-US" dirty="0"/>
              <a:t>Challenge 6 MVP</a:t>
            </a:r>
          </a:p>
        </p:txBody>
      </p:sp>
      <p:sp>
        <p:nvSpPr>
          <p:cNvPr id="7" name="Text Placeholder 6">
            <a:extLst>
              <a:ext uri="{FF2B5EF4-FFF2-40B4-BE49-F238E27FC236}">
                <a16:creationId xmlns:a16="http://schemas.microsoft.com/office/drawing/2014/main" id="{0345C1DB-4216-42DF-A67D-2E6E9EFB619F}"/>
              </a:ext>
            </a:extLst>
          </p:cNvPr>
          <p:cNvSpPr>
            <a:spLocks noGrp="1"/>
          </p:cNvSpPr>
          <p:nvPr>
            <p:ph type="body" sz="quarter" idx="10"/>
          </p:nvPr>
        </p:nvSpPr>
        <p:spPr>
          <a:xfrm>
            <a:off x="273441" y="1038195"/>
            <a:ext cx="11655078" cy="3191643"/>
          </a:xfrm>
        </p:spPr>
        <p:txBody>
          <a:bodyPr/>
          <a:lstStyle/>
          <a:p>
            <a:r>
              <a:rPr lang="en-US" dirty="0"/>
              <a:t>To generate alerts based on CPU time or average response time, you will need to generate traffic against the API endpoints and/or </a:t>
            </a:r>
            <a:r>
              <a:rPr lang="en-US" dirty="0" err="1"/>
              <a:t>Tripviewer</a:t>
            </a:r>
            <a:endParaRPr lang="en-US" dirty="0"/>
          </a:p>
          <a:p>
            <a:pPr lvl="1"/>
            <a:r>
              <a:rPr lang="en-US" dirty="0"/>
              <a:t>Teams will need to discover a solution for generating traffic</a:t>
            </a:r>
          </a:p>
          <a:p>
            <a:pPr lvl="2"/>
            <a:r>
              <a:rPr lang="en-US" dirty="0"/>
              <a:t>One path is to use a load testing library such as </a:t>
            </a:r>
            <a:r>
              <a:rPr lang="en-US" dirty="0" err="1">
                <a:hlinkClick r:id="rId2"/>
              </a:rPr>
              <a:t>Vegeta</a:t>
            </a:r>
            <a:r>
              <a:rPr lang="en-US" dirty="0"/>
              <a:t> which can be run in a </a:t>
            </a:r>
            <a:r>
              <a:rPr lang="en-US" dirty="0">
                <a:hlinkClick r:id="rId3"/>
              </a:rPr>
              <a:t>container</a:t>
            </a:r>
            <a:r>
              <a:rPr lang="en-US" dirty="0"/>
              <a:t> and executed from Azure Container Instances</a:t>
            </a:r>
          </a:p>
          <a:p>
            <a:pPr lvl="2"/>
            <a:r>
              <a:rPr lang="en-US" dirty="0"/>
              <a:t>To use </a:t>
            </a:r>
            <a:r>
              <a:rPr lang="en-US" dirty="0" err="1"/>
              <a:t>Vegeta</a:t>
            </a:r>
            <a:r>
              <a:rPr lang="en-US" dirty="0"/>
              <a:t> in ACI</a:t>
            </a:r>
          </a:p>
          <a:p>
            <a:pPr marL="1015189" lvl="3" indent="-342900">
              <a:buFont typeface="+mj-lt"/>
              <a:buAutoNum type="arabicPeriod"/>
            </a:pPr>
            <a:r>
              <a:rPr lang="en-US" dirty="0"/>
              <a:t>Create a new container instance using the image </a:t>
            </a:r>
            <a:r>
              <a:rPr lang="en-US" dirty="0" err="1">
                <a:latin typeface="Lucida Console" panose="020B0609040504020204" pitchFamily="49" charset="0"/>
              </a:rPr>
              <a:t>peterevans</a:t>
            </a:r>
            <a:r>
              <a:rPr lang="en-US" dirty="0">
                <a:latin typeface="Lucida Console" panose="020B0609040504020204" pitchFamily="49" charset="0"/>
              </a:rPr>
              <a:t>/</a:t>
            </a:r>
            <a:r>
              <a:rPr lang="en-US" dirty="0" err="1">
                <a:latin typeface="Lucida Console" panose="020B0609040504020204" pitchFamily="49" charset="0"/>
              </a:rPr>
              <a:t>vegeta:latest</a:t>
            </a:r>
            <a:r>
              <a:rPr lang="en-US" dirty="0"/>
              <a:t> from Docker Hub</a:t>
            </a:r>
          </a:p>
          <a:p>
            <a:pPr marL="1015189" lvl="3" indent="-342900">
              <a:buFont typeface="+mj-lt"/>
              <a:buAutoNum type="arabicPeriod"/>
            </a:pPr>
            <a:r>
              <a:rPr lang="en-US" dirty="0"/>
              <a:t>Customize the </a:t>
            </a:r>
            <a:r>
              <a:rPr lang="en-US" dirty="0">
                <a:solidFill>
                  <a:srgbClr val="0070C0"/>
                </a:solidFill>
              </a:rPr>
              <a:t>Command override </a:t>
            </a:r>
            <a:r>
              <a:rPr lang="en-US" dirty="0"/>
              <a:t>to run </a:t>
            </a:r>
            <a:r>
              <a:rPr lang="en-US" dirty="0" err="1"/>
              <a:t>Vegeta</a:t>
            </a:r>
            <a:r>
              <a:rPr lang="en-US" dirty="0"/>
              <a:t> against your target URI</a:t>
            </a:r>
          </a:p>
          <a:p>
            <a:pPr lvl="4"/>
            <a:r>
              <a:rPr lang="en-US" dirty="0">
                <a:latin typeface="Lucida Console" panose="020B0609040504020204" pitchFamily="49" charset="0"/>
              </a:rPr>
              <a:t>[ "</a:t>
            </a:r>
            <a:r>
              <a:rPr lang="en-US" dirty="0" err="1">
                <a:latin typeface="Lucida Console" panose="020B0609040504020204" pitchFamily="49" charset="0"/>
              </a:rPr>
              <a:t>sh</a:t>
            </a:r>
            <a:r>
              <a:rPr lang="en-US" dirty="0">
                <a:latin typeface="Lucida Console" panose="020B0609040504020204" pitchFamily="49" charset="0"/>
              </a:rPr>
              <a:t>", "-c", "echo 'GET https://openhack0cy6inq0tripviewer.azurewebsites.net/' | </a:t>
            </a:r>
            <a:r>
              <a:rPr lang="en-US" dirty="0" err="1">
                <a:latin typeface="Lucida Console" panose="020B0609040504020204" pitchFamily="49" charset="0"/>
              </a:rPr>
              <a:t>vegeta</a:t>
            </a:r>
            <a:r>
              <a:rPr lang="en-US" dirty="0">
                <a:latin typeface="Lucida Console" panose="020B0609040504020204" pitchFamily="49" charset="0"/>
              </a:rPr>
              <a:t> attack -duration=300s | tee </a:t>
            </a:r>
            <a:r>
              <a:rPr lang="en-US" dirty="0" err="1">
                <a:latin typeface="Lucida Console" panose="020B0609040504020204" pitchFamily="49" charset="0"/>
              </a:rPr>
              <a:t>results.bin</a:t>
            </a:r>
            <a:r>
              <a:rPr lang="en-US" dirty="0">
                <a:latin typeface="Lucida Console" panose="020B0609040504020204" pitchFamily="49" charset="0"/>
              </a:rPr>
              <a:t> | </a:t>
            </a:r>
            <a:r>
              <a:rPr lang="en-US" dirty="0" err="1">
                <a:latin typeface="Lucida Console" panose="020B0609040504020204" pitchFamily="49" charset="0"/>
              </a:rPr>
              <a:t>vegeta</a:t>
            </a:r>
            <a:r>
              <a:rPr lang="en-US" dirty="0">
                <a:latin typeface="Lucida Console" panose="020B0609040504020204" pitchFamily="49" charset="0"/>
              </a:rPr>
              <a:t> report" ]</a:t>
            </a:r>
          </a:p>
        </p:txBody>
      </p:sp>
      <p:pic>
        <p:nvPicPr>
          <p:cNvPr id="2" name="Picture 1">
            <a:extLst>
              <a:ext uri="{FF2B5EF4-FFF2-40B4-BE49-F238E27FC236}">
                <a16:creationId xmlns:a16="http://schemas.microsoft.com/office/drawing/2014/main" id="{27FC12A3-5F60-404C-854C-8C6EABBC69B5}"/>
              </a:ext>
            </a:extLst>
          </p:cNvPr>
          <p:cNvPicPr>
            <a:picLocks noChangeAspect="1"/>
          </p:cNvPicPr>
          <p:nvPr/>
        </p:nvPicPr>
        <p:blipFill>
          <a:blip r:embed="rId4"/>
          <a:stretch>
            <a:fillRect/>
          </a:stretch>
        </p:blipFill>
        <p:spPr>
          <a:xfrm>
            <a:off x="1648326" y="4122661"/>
            <a:ext cx="8895347" cy="2651118"/>
          </a:xfrm>
          <a:prstGeom prst="rect">
            <a:avLst/>
          </a:prstGeom>
        </p:spPr>
      </p:pic>
    </p:spTree>
    <p:extLst>
      <p:ext uri="{BB962C8B-B14F-4D97-AF65-F5344CB8AC3E}">
        <p14:creationId xmlns:p14="http://schemas.microsoft.com/office/powerpoint/2010/main" val="172632439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5F8F-5C4D-4365-B68F-AE05F6BB38AC}"/>
              </a:ext>
            </a:extLst>
          </p:cNvPr>
          <p:cNvSpPr>
            <a:spLocks noGrp="1"/>
          </p:cNvSpPr>
          <p:nvPr>
            <p:ph type="title"/>
          </p:nvPr>
        </p:nvSpPr>
        <p:spPr/>
        <p:txBody>
          <a:bodyPr/>
          <a:lstStyle/>
          <a:p>
            <a:r>
              <a:rPr lang="en-US" dirty="0"/>
              <a:t>Challenge 6 Success Criteria</a:t>
            </a:r>
          </a:p>
        </p:txBody>
      </p:sp>
      <p:sp>
        <p:nvSpPr>
          <p:cNvPr id="3" name="Text Placeholder 2">
            <a:extLst>
              <a:ext uri="{FF2B5EF4-FFF2-40B4-BE49-F238E27FC236}">
                <a16:creationId xmlns:a16="http://schemas.microsoft.com/office/drawing/2014/main" id="{D031527B-B9BA-4ADD-AC30-0D1C10980456}"/>
              </a:ext>
            </a:extLst>
          </p:cNvPr>
          <p:cNvSpPr>
            <a:spLocks noGrp="1"/>
          </p:cNvSpPr>
          <p:nvPr>
            <p:ph type="body" sz="quarter" idx="10"/>
          </p:nvPr>
        </p:nvSpPr>
        <p:spPr>
          <a:xfrm>
            <a:off x="273441" y="1038195"/>
            <a:ext cx="11655078" cy="3176254"/>
          </a:xfrm>
        </p:spPr>
        <p:txBody>
          <a:bodyPr/>
          <a:lstStyle/>
          <a:p>
            <a:r>
              <a:rPr lang="en-US" dirty="0"/>
              <a:t>Show your coach the aggregated view of your application and infrastructure that includes the following</a:t>
            </a:r>
          </a:p>
          <a:p>
            <a:pPr lvl="1"/>
            <a:r>
              <a:rPr lang="en-US" dirty="0"/>
              <a:t>Web application monitoring that displays the CPU utilization for each production web application</a:t>
            </a:r>
          </a:p>
          <a:p>
            <a:pPr lvl="1"/>
            <a:r>
              <a:rPr lang="en-US" dirty="0"/>
              <a:t>The average response time over a period of 1 minute for each production web application</a:t>
            </a:r>
          </a:p>
          <a:p>
            <a:pPr lvl="1"/>
            <a:r>
              <a:rPr lang="en-US" dirty="0"/>
              <a:t>The top 10 queries by duration over the last 24 hours for the </a:t>
            </a:r>
            <a:r>
              <a:rPr lang="en-US" dirty="0" err="1">
                <a:solidFill>
                  <a:srgbClr val="0070C0"/>
                </a:solidFill>
                <a:latin typeface="Segoe UI Semibold" panose="020B0702040204020203" pitchFamily="34" charset="0"/>
                <a:cs typeface="Segoe UI Semibold" panose="020B0702040204020203" pitchFamily="34" charset="0"/>
              </a:rPr>
              <a:t>mydrivingDB</a:t>
            </a:r>
            <a:r>
              <a:rPr lang="en-US" dirty="0"/>
              <a:t> database</a:t>
            </a:r>
          </a:p>
          <a:p>
            <a:pPr lvl="1"/>
            <a:r>
              <a:rPr lang="en-US" dirty="0"/>
              <a:t>The percentage of DTU utilized on the </a:t>
            </a:r>
            <a:r>
              <a:rPr lang="en-US" dirty="0" err="1">
                <a:solidFill>
                  <a:srgbClr val="0070C0"/>
                </a:solidFill>
                <a:latin typeface="Segoe UI Semibold" panose="020B0702040204020203" pitchFamily="34" charset="0"/>
                <a:cs typeface="Segoe UI Semibold" panose="020B0702040204020203" pitchFamily="34" charset="0"/>
              </a:rPr>
              <a:t>mydrivingDB</a:t>
            </a:r>
            <a:r>
              <a:rPr lang="en-US" dirty="0"/>
              <a:t> database</a:t>
            </a:r>
          </a:p>
          <a:p>
            <a:r>
              <a:rPr lang="en-US" dirty="0"/>
              <a:t>Show to your coach that an incident is automatically created when an alert is raised</a:t>
            </a:r>
          </a:p>
        </p:txBody>
      </p:sp>
    </p:spTree>
    <p:extLst>
      <p:ext uri="{BB962C8B-B14F-4D97-AF65-F5344CB8AC3E}">
        <p14:creationId xmlns:p14="http://schemas.microsoft.com/office/powerpoint/2010/main" val="358581812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5F8F-5C4D-4365-B68F-AE05F6BB38A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D031527B-B9BA-4ADD-AC30-0D1C10980456}"/>
              </a:ext>
            </a:extLst>
          </p:cNvPr>
          <p:cNvSpPr>
            <a:spLocks noGrp="1"/>
          </p:cNvSpPr>
          <p:nvPr>
            <p:ph type="body" sz="quarter" idx="10"/>
          </p:nvPr>
        </p:nvSpPr>
        <p:spPr>
          <a:xfrm>
            <a:off x="273441" y="1038195"/>
            <a:ext cx="8430060" cy="1298817"/>
          </a:xfrm>
        </p:spPr>
        <p:txBody>
          <a:bodyPr/>
          <a:lstStyle/>
          <a:p>
            <a:r>
              <a:rPr lang="en-US" dirty="0"/>
              <a:t>Show your coach the aggregated view of your application and infrastructure that includes the following</a:t>
            </a:r>
          </a:p>
          <a:p>
            <a:pPr lvl="1"/>
            <a:r>
              <a:rPr lang="en-US" dirty="0"/>
              <a:t>Web application monitoring that displays the CPU utilization for each production web application</a:t>
            </a:r>
          </a:p>
        </p:txBody>
      </p:sp>
      <p:pic>
        <p:nvPicPr>
          <p:cNvPr id="4" name="Picture 3">
            <a:extLst>
              <a:ext uri="{FF2B5EF4-FFF2-40B4-BE49-F238E27FC236}">
                <a16:creationId xmlns:a16="http://schemas.microsoft.com/office/drawing/2014/main" id="{8A27C41E-3444-4846-8F1C-A643044193BF}"/>
              </a:ext>
            </a:extLst>
          </p:cNvPr>
          <p:cNvPicPr>
            <a:picLocks noChangeAspect="1"/>
          </p:cNvPicPr>
          <p:nvPr/>
        </p:nvPicPr>
        <p:blipFill>
          <a:blip r:embed="rId2"/>
          <a:stretch>
            <a:fillRect/>
          </a:stretch>
        </p:blipFill>
        <p:spPr>
          <a:xfrm>
            <a:off x="939113" y="3210642"/>
            <a:ext cx="5220918" cy="3337800"/>
          </a:xfrm>
          <a:prstGeom prst="rect">
            <a:avLst/>
          </a:prstGeom>
        </p:spPr>
      </p:pic>
      <p:sp>
        <p:nvSpPr>
          <p:cNvPr id="5" name="Rectangle 4">
            <a:extLst>
              <a:ext uri="{FF2B5EF4-FFF2-40B4-BE49-F238E27FC236}">
                <a16:creationId xmlns:a16="http://schemas.microsoft.com/office/drawing/2014/main" id="{86A08A40-AD62-413C-9809-7B14827CCE77}"/>
              </a:ext>
            </a:extLst>
          </p:cNvPr>
          <p:cNvSpPr/>
          <p:nvPr/>
        </p:nvSpPr>
        <p:spPr bwMode="auto">
          <a:xfrm>
            <a:off x="1017675" y="3632037"/>
            <a:ext cx="3076529"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9922DA1-ED1C-4048-B1D7-043AD4EE9B51}"/>
              </a:ext>
            </a:extLst>
          </p:cNvPr>
          <p:cNvPicPr>
            <a:picLocks noChangeAspect="1"/>
          </p:cNvPicPr>
          <p:nvPr/>
        </p:nvPicPr>
        <p:blipFill>
          <a:blip r:embed="rId3"/>
          <a:stretch>
            <a:fillRect/>
          </a:stretch>
        </p:blipFill>
        <p:spPr>
          <a:xfrm>
            <a:off x="8703501" y="0"/>
            <a:ext cx="3488499" cy="6858000"/>
          </a:xfrm>
          <a:prstGeom prst="rect">
            <a:avLst/>
          </a:prstGeom>
        </p:spPr>
      </p:pic>
      <p:cxnSp>
        <p:nvCxnSpPr>
          <p:cNvPr id="7" name="Straight Arrow Connector 6">
            <a:extLst>
              <a:ext uri="{FF2B5EF4-FFF2-40B4-BE49-F238E27FC236}">
                <a16:creationId xmlns:a16="http://schemas.microsoft.com/office/drawing/2014/main" id="{ED0A9335-FABD-4C33-9759-BA2E38DFAA83}"/>
              </a:ext>
            </a:extLst>
          </p:cNvPr>
          <p:cNvCxnSpPr>
            <a:cxnSpLocks/>
            <a:stCxn id="5" idx="3"/>
            <a:endCxn id="6" idx="1"/>
          </p:cNvCxnSpPr>
          <p:nvPr/>
        </p:nvCxnSpPr>
        <p:spPr>
          <a:xfrm flipV="1">
            <a:off x="4094204" y="3429000"/>
            <a:ext cx="4609297" cy="399480"/>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76487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5F8F-5C4D-4365-B68F-AE05F6BB38A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D031527B-B9BA-4ADD-AC30-0D1C10980456}"/>
              </a:ext>
            </a:extLst>
          </p:cNvPr>
          <p:cNvSpPr>
            <a:spLocks noGrp="1"/>
          </p:cNvSpPr>
          <p:nvPr>
            <p:ph type="body" sz="quarter" idx="10"/>
          </p:nvPr>
        </p:nvSpPr>
        <p:spPr>
          <a:xfrm>
            <a:off x="273441" y="1038195"/>
            <a:ext cx="8189009" cy="1298817"/>
          </a:xfrm>
        </p:spPr>
        <p:txBody>
          <a:bodyPr/>
          <a:lstStyle/>
          <a:p>
            <a:r>
              <a:rPr lang="en-US" dirty="0"/>
              <a:t>Show your coach the aggregated view of your application and infrastructure that includes the following</a:t>
            </a:r>
          </a:p>
          <a:p>
            <a:pPr lvl="1"/>
            <a:r>
              <a:rPr lang="en-US" dirty="0"/>
              <a:t>The average response time over a period of 1 minute for each production web application</a:t>
            </a:r>
          </a:p>
        </p:txBody>
      </p:sp>
      <p:pic>
        <p:nvPicPr>
          <p:cNvPr id="4" name="Picture 3">
            <a:extLst>
              <a:ext uri="{FF2B5EF4-FFF2-40B4-BE49-F238E27FC236}">
                <a16:creationId xmlns:a16="http://schemas.microsoft.com/office/drawing/2014/main" id="{CC71EE6F-88B7-4BDF-A0A6-01D8C2E49B82}"/>
              </a:ext>
            </a:extLst>
          </p:cNvPr>
          <p:cNvPicPr>
            <a:picLocks noChangeAspect="1"/>
          </p:cNvPicPr>
          <p:nvPr/>
        </p:nvPicPr>
        <p:blipFill>
          <a:blip r:embed="rId2"/>
          <a:stretch>
            <a:fillRect/>
          </a:stretch>
        </p:blipFill>
        <p:spPr>
          <a:xfrm>
            <a:off x="502508" y="3177918"/>
            <a:ext cx="5099240" cy="1062342"/>
          </a:xfrm>
          <a:prstGeom prst="rect">
            <a:avLst/>
          </a:prstGeom>
        </p:spPr>
      </p:pic>
      <p:pic>
        <p:nvPicPr>
          <p:cNvPr id="5" name="Picture 4">
            <a:extLst>
              <a:ext uri="{FF2B5EF4-FFF2-40B4-BE49-F238E27FC236}">
                <a16:creationId xmlns:a16="http://schemas.microsoft.com/office/drawing/2014/main" id="{1E05D3F0-8813-4421-A66C-BF710F377330}"/>
              </a:ext>
            </a:extLst>
          </p:cNvPr>
          <p:cNvPicPr>
            <a:picLocks noChangeAspect="1"/>
          </p:cNvPicPr>
          <p:nvPr/>
        </p:nvPicPr>
        <p:blipFill>
          <a:blip r:embed="rId3"/>
          <a:stretch>
            <a:fillRect/>
          </a:stretch>
        </p:blipFill>
        <p:spPr>
          <a:xfrm>
            <a:off x="1128584" y="4709283"/>
            <a:ext cx="2466360" cy="1841720"/>
          </a:xfrm>
          <a:prstGeom prst="rect">
            <a:avLst/>
          </a:prstGeom>
        </p:spPr>
      </p:pic>
      <p:sp>
        <p:nvSpPr>
          <p:cNvPr id="6" name="Rectangle 5">
            <a:extLst>
              <a:ext uri="{FF2B5EF4-FFF2-40B4-BE49-F238E27FC236}">
                <a16:creationId xmlns:a16="http://schemas.microsoft.com/office/drawing/2014/main" id="{DCD5116D-A8A4-4BC6-BB8D-773602C7378D}"/>
              </a:ext>
            </a:extLst>
          </p:cNvPr>
          <p:cNvSpPr/>
          <p:nvPr/>
        </p:nvSpPr>
        <p:spPr bwMode="auto">
          <a:xfrm>
            <a:off x="518415" y="3709089"/>
            <a:ext cx="5025650" cy="442784"/>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1EF3FE3-EAF4-40DE-8F9E-6CC0A3898E53}"/>
              </a:ext>
            </a:extLst>
          </p:cNvPr>
          <p:cNvSpPr/>
          <p:nvPr/>
        </p:nvSpPr>
        <p:spPr bwMode="auto">
          <a:xfrm>
            <a:off x="2763226" y="4990072"/>
            <a:ext cx="770806" cy="442784"/>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E86C056F-93C7-4B76-B964-2D132AFECEA1}"/>
              </a:ext>
            </a:extLst>
          </p:cNvPr>
          <p:cNvCxnSpPr>
            <a:cxnSpLocks/>
            <a:stCxn id="6" idx="2"/>
            <a:endCxn id="7" idx="0"/>
          </p:cNvCxnSpPr>
          <p:nvPr/>
        </p:nvCxnSpPr>
        <p:spPr>
          <a:xfrm>
            <a:off x="3031240" y="4151873"/>
            <a:ext cx="117389" cy="838199"/>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C44E1F1-7E87-446B-96C6-6EDA45015A0F}"/>
              </a:ext>
            </a:extLst>
          </p:cNvPr>
          <p:cNvCxnSpPr>
            <a:cxnSpLocks/>
            <a:endCxn id="13" idx="1"/>
          </p:cNvCxnSpPr>
          <p:nvPr/>
        </p:nvCxnSpPr>
        <p:spPr>
          <a:xfrm flipV="1">
            <a:off x="3534032" y="3429000"/>
            <a:ext cx="4928418" cy="1777318"/>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FAE555A-7863-4880-AC1D-A2B1600337CA}"/>
              </a:ext>
            </a:extLst>
          </p:cNvPr>
          <p:cNvPicPr>
            <a:picLocks noChangeAspect="1"/>
          </p:cNvPicPr>
          <p:nvPr/>
        </p:nvPicPr>
        <p:blipFill>
          <a:blip r:embed="rId4"/>
          <a:stretch>
            <a:fillRect/>
          </a:stretch>
        </p:blipFill>
        <p:spPr>
          <a:xfrm>
            <a:off x="8462450" y="0"/>
            <a:ext cx="3729550" cy="6858000"/>
          </a:xfrm>
          <a:prstGeom prst="rect">
            <a:avLst/>
          </a:prstGeom>
        </p:spPr>
      </p:pic>
    </p:spTree>
    <p:extLst>
      <p:ext uri="{BB962C8B-B14F-4D97-AF65-F5344CB8AC3E}">
        <p14:creationId xmlns:p14="http://schemas.microsoft.com/office/powerpoint/2010/main" val="385349398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5F8F-5C4D-4365-B68F-AE05F6BB38A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D031527B-B9BA-4ADD-AC30-0D1C10980456}"/>
              </a:ext>
            </a:extLst>
          </p:cNvPr>
          <p:cNvSpPr>
            <a:spLocks noGrp="1"/>
          </p:cNvSpPr>
          <p:nvPr>
            <p:ph type="body" sz="quarter" idx="10"/>
          </p:nvPr>
        </p:nvSpPr>
        <p:spPr>
          <a:xfrm>
            <a:off x="273441" y="1038195"/>
            <a:ext cx="11655078" cy="2191369"/>
          </a:xfrm>
        </p:spPr>
        <p:txBody>
          <a:bodyPr/>
          <a:lstStyle/>
          <a:p>
            <a:r>
              <a:rPr lang="en-US" dirty="0"/>
              <a:t>Show your coach the aggregated view of your application and infrastructure that includes the following</a:t>
            </a:r>
          </a:p>
          <a:p>
            <a:pPr lvl="1"/>
            <a:r>
              <a:rPr lang="en-US" dirty="0"/>
              <a:t>The top 10 queries by duration over the last 24 hours for the </a:t>
            </a:r>
            <a:r>
              <a:rPr lang="en-US" dirty="0" err="1">
                <a:solidFill>
                  <a:srgbClr val="0070C0"/>
                </a:solidFill>
                <a:latin typeface="Segoe UI Semibold" panose="020B0702040204020203" pitchFamily="34" charset="0"/>
                <a:cs typeface="Segoe UI Semibold" panose="020B0702040204020203" pitchFamily="34" charset="0"/>
              </a:rPr>
              <a:t>mydrivingDB</a:t>
            </a:r>
            <a:r>
              <a:rPr lang="en-US" dirty="0"/>
              <a:t> database</a:t>
            </a:r>
          </a:p>
          <a:p>
            <a:pPr lvl="1"/>
            <a:r>
              <a:rPr lang="en-US" dirty="0"/>
              <a:t>When Query Performance Insight is pinned to a Dashboard, there is no aggregate view</a:t>
            </a:r>
          </a:p>
          <a:p>
            <a:pPr lvl="2"/>
            <a:r>
              <a:rPr lang="en-US" dirty="0"/>
              <a:t>Teams should struggle with this, but the answer is it cannot be done without additional services such as Log Analytics</a:t>
            </a:r>
          </a:p>
        </p:txBody>
      </p:sp>
      <p:pic>
        <p:nvPicPr>
          <p:cNvPr id="4" name="Picture 3">
            <a:extLst>
              <a:ext uri="{FF2B5EF4-FFF2-40B4-BE49-F238E27FC236}">
                <a16:creationId xmlns:a16="http://schemas.microsoft.com/office/drawing/2014/main" id="{7BAEDC38-AE88-4CD7-AFA5-0F8042A67092}"/>
              </a:ext>
            </a:extLst>
          </p:cNvPr>
          <p:cNvPicPr>
            <a:picLocks noChangeAspect="1"/>
          </p:cNvPicPr>
          <p:nvPr/>
        </p:nvPicPr>
        <p:blipFill>
          <a:blip r:embed="rId2"/>
          <a:stretch>
            <a:fillRect/>
          </a:stretch>
        </p:blipFill>
        <p:spPr>
          <a:xfrm>
            <a:off x="269240" y="4069335"/>
            <a:ext cx="6088057" cy="1212832"/>
          </a:xfrm>
          <a:prstGeom prst="rect">
            <a:avLst/>
          </a:prstGeom>
        </p:spPr>
      </p:pic>
      <p:pic>
        <p:nvPicPr>
          <p:cNvPr id="5" name="Picture 4">
            <a:extLst>
              <a:ext uri="{FF2B5EF4-FFF2-40B4-BE49-F238E27FC236}">
                <a16:creationId xmlns:a16="http://schemas.microsoft.com/office/drawing/2014/main" id="{E7D5C255-88C8-42F3-9C53-CD8805244F87}"/>
              </a:ext>
            </a:extLst>
          </p:cNvPr>
          <p:cNvPicPr>
            <a:picLocks noChangeAspect="1"/>
          </p:cNvPicPr>
          <p:nvPr/>
        </p:nvPicPr>
        <p:blipFill>
          <a:blip r:embed="rId3"/>
          <a:stretch>
            <a:fillRect/>
          </a:stretch>
        </p:blipFill>
        <p:spPr>
          <a:xfrm>
            <a:off x="7468472" y="3751942"/>
            <a:ext cx="3647619" cy="1847619"/>
          </a:xfrm>
          <a:prstGeom prst="rect">
            <a:avLst/>
          </a:prstGeom>
        </p:spPr>
      </p:pic>
      <p:cxnSp>
        <p:nvCxnSpPr>
          <p:cNvPr id="6" name="Straight Arrow Connector 5">
            <a:extLst>
              <a:ext uri="{FF2B5EF4-FFF2-40B4-BE49-F238E27FC236}">
                <a16:creationId xmlns:a16="http://schemas.microsoft.com/office/drawing/2014/main" id="{6E3166E6-27D2-4B82-8F45-BC3CCA5E0D57}"/>
              </a:ext>
            </a:extLst>
          </p:cNvPr>
          <p:cNvCxnSpPr>
            <a:cxnSpLocks/>
            <a:stCxn id="4" idx="3"/>
            <a:endCxn id="5" idx="1"/>
          </p:cNvCxnSpPr>
          <p:nvPr/>
        </p:nvCxnSpPr>
        <p:spPr>
          <a:xfrm>
            <a:off x="6357297" y="4675751"/>
            <a:ext cx="1111175" cy="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69445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5F8F-5C4D-4365-B68F-AE05F6BB38A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D031527B-B9BA-4ADD-AC30-0D1C10980456}"/>
              </a:ext>
            </a:extLst>
          </p:cNvPr>
          <p:cNvSpPr>
            <a:spLocks noGrp="1"/>
          </p:cNvSpPr>
          <p:nvPr>
            <p:ph type="body" sz="quarter" idx="10"/>
          </p:nvPr>
        </p:nvSpPr>
        <p:spPr>
          <a:xfrm>
            <a:off x="273441" y="1038195"/>
            <a:ext cx="11655078" cy="1298817"/>
          </a:xfrm>
        </p:spPr>
        <p:txBody>
          <a:bodyPr/>
          <a:lstStyle/>
          <a:p>
            <a:r>
              <a:rPr lang="en-US" dirty="0"/>
              <a:t>Show your coach the aggregated view of your application and infrastructure that includes the following</a:t>
            </a:r>
          </a:p>
          <a:p>
            <a:pPr lvl="1"/>
            <a:r>
              <a:rPr lang="en-US" dirty="0"/>
              <a:t>The percentage of DTU utilized on the </a:t>
            </a:r>
            <a:r>
              <a:rPr lang="en-US" dirty="0" err="1">
                <a:solidFill>
                  <a:srgbClr val="0070C0"/>
                </a:solidFill>
                <a:latin typeface="Segoe UI Semibold" panose="020B0702040204020203" pitchFamily="34" charset="0"/>
                <a:cs typeface="Segoe UI Semibold" panose="020B0702040204020203" pitchFamily="34" charset="0"/>
              </a:rPr>
              <a:t>mydrivingDB</a:t>
            </a:r>
            <a:r>
              <a:rPr lang="en-US" dirty="0"/>
              <a:t> database</a:t>
            </a:r>
          </a:p>
        </p:txBody>
      </p:sp>
      <p:pic>
        <p:nvPicPr>
          <p:cNvPr id="4" name="Picture 3">
            <a:extLst>
              <a:ext uri="{FF2B5EF4-FFF2-40B4-BE49-F238E27FC236}">
                <a16:creationId xmlns:a16="http://schemas.microsoft.com/office/drawing/2014/main" id="{CC4D9848-6ED6-4B16-8550-05662951ECAA}"/>
              </a:ext>
            </a:extLst>
          </p:cNvPr>
          <p:cNvPicPr>
            <a:picLocks noChangeAspect="1"/>
          </p:cNvPicPr>
          <p:nvPr/>
        </p:nvPicPr>
        <p:blipFill>
          <a:blip r:embed="rId2"/>
          <a:stretch>
            <a:fillRect/>
          </a:stretch>
        </p:blipFill>
        <p:spPr>
          <a:xfrm>
            <a:off x="6640663" y="2325751"/>
            <a:ext cx="5171429" cy="4390476"/>
          </a:xfrm>
          <a:prstGeom prst="rect">
            <a:avLst/>
          </a:prstGeom>
        </p:spPr>
      </p:pic>
      <p:pic>
        <p:nvPicPr>
          <p:cNvPr id="5" name="Picture 4">
            <a:extLst>
              <a:ext uri="{FF2B5EF4-FFF2-40B4-BE49-F238E27FC236}">
                <a16:creationId xmlns:a16="http://schemas.microsoft.com/office/drawing/2014/main" id="{E3CD3405-EC29-470C-A1FE-01035056BE0E}"/>
              </a:ext>
            </a:extLst>
          </p:cNvPr>
          <p:cNvPicPr>
            <a:picLocks noChangeAspect="1"/>
          </p:cNvPicPr>
          <p:nvPr/>
        </p:nvPicPr>
        <p:blipFill>
          <a:blip r:embed="rId3"/>
          <a:stretch>
            <a:fillRect/>
          </a:stretch>
        </p:blipFill>
        <p:spPr>
          <a:xfrm>
            <a:off x="942041" y="3165449"/>
            <a:ext cx="4609297" cy="926581"/>
          </a:xfrm>
          <a:prstGeom prst="rect">
            <a:avLst/>
          </a:prstGeom>
        </p:spPr>
      </p:pic>
      <p:sp>
        <p:nvSpPr>
          <p:cNvPr id="6" name="Rectangle 5">
            <a:extLst>
              <a:ext uri="{FF2B5EF4-FFF2-40B4-BE49-F238E27FC236}">
                <a16:creationId xmlns:a16="http://schemas.microsoft.com/office/drawing/2014/main" id="{5301ECE0-A561-4A72-9920-454785D73859}"/>
              </a:ext>
            </a:extLst>
          </p:cNvPr>
          <p:cNvSpPr/>
          <p:nvPr/>
        </p:nvSpPr>
        <p:spPr bwMode="auto">
          <a:xfrm>
            <a:off x="1017675" y="3632037"/>
            <a:ext cx="4468725" cy="39288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B8ED85C-A707-4318-93AB-61D28F697631}"/>
              </a:ext>
            </a:extLst>
          </p:cNvPr>
          <p:cNvCxnSpPr>
            <a:cxnSpLocks/>
            <a:stCxn id="6" idx="3"/>
          </p:cNvCxnSpPr>
          <p:nvPr/>
        </p:nvCxnSpPr>
        <p:spPr>
          <a:xfrm>
            <a:off x="5486400" y="3828480"/>
            <a:ext cx="1154263" cy="192153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8846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5F8F-5C4D-4365-B68F-AE05F6BB38A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D031527B-B9BA-4ADD-AC30-0D1C10980456}"/>
              </a:ext>
            </a:extLst>
          </p:cNvPr>
          <p:cNvSpPr>
            <a:spLocks noGrp="1"/>
          </p:cNvSpPr>
          <p:nvPr>
            <p:ph type="body" sz="quarter" idx="10"/>
          </p:nvPr>
        </p:nvSpPr>
        <p:spPr>
          <a:xfrm>
            <a:off x="273441" y="1038195"/>
            <a:ext cx="11655078" cy="1298817"/>
          </a:xfrm>
        </p:spPr>
        <p:txBody>
          <a:bodyPr/>
          <a:lstStyle/>
          <a:p>
            <a:r>
              <a:rPr lang="en-US" dirty="0"/>
              <a:t>Show to your coach that an incident is automatically created when an alert is raised</a:t>
            </a:r>
          </a:p>
          <a:p>
            <a:pPr lvl="1"/>
            <a:r>
              <a:rPr lang="en-US" dirty="0"/>
              <a:t>After determining a baseline metric, an Alert Rule can be created in </a:t>
            </a:r>
            <a:r>
              <a:rPr lang="en-US" dirty="0">
                <a:hlinkClick r:id="rId2"/>
              </a:rPr>
              <a:t>Azure Monitor</a:t>
            </a:r>
            <a:endParaRPr lang="en-US" dirty="0"/>
          </a:p>
        </p:txBody>
      </p:sp>
      <p:pic>
        <p:nvPicPr>
          <p:cNvPr id="4" name="Picture 3">
            <a:extLst>
              <a:ext uri="{FF2B5EF4-FFF2-40B4-BE49-F238E27FC236}">
                <a16:creationId xmlns:a16="http://schemas.microsoft.com/office/drawing/2014/main" id="{23D09B6D-FF1B-4780-841C-1F7B23D0C089}"/>
              </a:ext>
            </a:extLst>
          </p:cNvPr>
          <p:cNvPicPr>
            <a:picLocks noChangeAspect="1"/>
          </p:cNvPicPr>
          <p:nvPr/>
        </p:nvPicPr>
        <p:blipFill>
          <a:blip r:embed="rId3"/>
          <a:stretch>
            <a:fillRect/>
          </a:stretch>
        </p:blipFill>
        <p:spPr>
          <a:xfrm>
            <a:off x="368167" y="2344020"/>
            <a:ext cx="7003982" cy="4353937"/>
          </a:xfrm>
          <a:prstGeom prst="rect">
            <a:avLst/>
          </a:prstGeom>
        </p:spPr>
      </p:pic>
      <p:pic>
        <p:nvPicPr>
          <p:cNvPr id="5" name="Picture 4">
            <a:extLst>
              <a:ext uri="{FF2B5EF4-FFF2-40B4-BE49-F238E27FC236}">
                <a16:creationId xmlns:a16="http://schemas.microsoft.com/office/drawing/2014/main" id="{4FC52AE6-15B1-4994-BAFB-76E0F33C794D}"/>
              </a:ext>
            </a:extLst>
          </p:cNvPr>
          <p:cNvPicPr>
            <a:picLocks noChangeAspect="1"/>
          </p:cNvPicPr>
          <p:nvPr/>
        </p:nvPicPr>
        <p:blipFill>
          <a:blip r:embed="rId4"/>
          <a:stretch>
            <a:fillRect/>
          </a:stretch>
        </p:blipFill>
        <p:spPr>
          <a:xfrm>
            <a:off x="8496319" y="2337012"/>
            <a:ext cx="3029933" cy="4353937"/>
          </a:xfrm>
          <a:prstGeom prst="rect">
            <a:avLst/>
          </a:prstGeom>
        </p:spPr>
      </p:pic>
      <p:cxnSp>
        <p:nvCxnSpPr>
          <p:cNvPr id="6" name="Straight Arrow Connector 5">
            <a:extLst>
              <a:ext uri="{FF2B5EF4-FFF2-40B4-BE49-F238E27FC236}">
                <a16:creationId xmlns:a16="http://schemas.microsoft.com/office/drawing/2014/main" id="{901CC99F-09FC-4990-8488-87149580D300}"/>
              </a:ext>
            </a:extLst>
          </p:cNvPr>
          <p:cNvCxnSpPr>
            <a:cxnSpLocks/>
            <a:stCxn id="4" idx="3"/>
            <a:endCxn id="5" idx="1"/>
          </p:cNvCxnSpPr>
          <p:nvPr/>
        </p:nvCxnSpPr>
        <p:spPr>
          <a:xfrm flipV="1">
            <a:off x="7372149" y="4513981"/>
            <a:ext cx="1124170" cy="7008"/>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4411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F580EE-A90B-4072-AD1D-C05F0D932C8A}"/>
              </a:ext>
            </a:extLst>
          </p:cNvPr>
          <p:cNvSpPr>
            <a:spLocks noGrp="1"/>
          </p:cNvSpPr>
          <p:nvPr>
            <p:ph type="title"/>
          </p:nvPr>
        </p:nvSpPr>
        <p:spPr>
          <a:xfrm>
            <a:off x="269239" y="2084172"/>
            <a:ext cx="11653523" cy="960263"/>
          </a:xfrm>
        </p:spPr>
        <p:txBody>
          <a:bodyPr/>
          <a:lstStyle/>
          <a:p>
            <a:r>
              <a:rPr lang="en-US" dirty="0"/>
              <a:t>Challenge Walkthrough </a:t>
            </a:r>
          </a:p>
        </p:txBody>
      </p:sp>
      <p:sp>
        <p:nvSpPr>
          <p:cNvPr id="6" name="Text Placeholder 5">
            <a:extLst>
              <a:ext uri="{FF2B5EF4-FFF2-40B4-BE49-F238E27FC236}">
                <a16:creationId xmlns:a16="http://schemas.microsoft.com/office/drawing/2014/main" id="{22643CF9-3324-45B0-8349-6B400709A44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8884166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5F8F-5C4D-4365-B68F-AE05F6BB38AC}"/>
              </a:ext>
            </a:extLst>
          </p:cNvPr>
          <p:cNvSpPr>
            <a:spLocks noGrp="1"/>
          </p:cNvSpPr>
          <p:nvPr>
            <p:ph type="title"/>
          </p:nvPr>
        </p:nvSpPr>
        <p:spPr/>
        <p:txBody>
          <a:bodyPr/>
          <a:lstStyle/>
          <a:p>
            <a:r>
              <a:rPr lang="en-US" dirty="0"/>
              <a:t>Challenge 6 Responses</a:t>
            </a:r>
          </a:p>
        </p:txBody>
      </p:sp>
      <p:sp>
        <p:nvSpPr>
          <p:cNvPr id="3" name="Text Placeholder 2">
            <a:extLst>
              <a:ext uri="{FF2B5EF4-FFF2-40B4-BE49-F238E27FC236}">
                <a16:creationId xmlns:a16="http://schemas.microsoft.com/office/drawing/2014/main" id="{D031527B-B9BA-4ADD-AC30-0D1C10980456}"/>
              </a:ext>
            </a:extLst>
          </p:cNvPr>
          <p:cNvSpPr>
            <a:spLocks noGrp="1"/>
          </p:cNvSpPr>
          <p:nvPr>
            <p:ph type="body" sz="quarter" idx="10"/>
          </p:nvPr>
        </p:nvSpPr>
        <p:spPr>
          <a:xfrm>
            <a:off x="273441" y="1038195"/>
            <a:ext cx="11655078" cy="2129814"/>
          </a:xfrm>
        </p:spPr>
        <p:txBody>
          <a:bodyPr/>
          <a:lstStyle/>
          <a:p>
            <a:r>
              <a:rPr lang="en-US" dirty="0"/>
              <a:t>Show to your coach that an incident is automatically created when an alert is raised</a:t>
            </a:r>
          </a:p>
          <a:p>
            <a:pPr lvl="1"/>
            <a:r>
              <a:rPr lang="en-US" dirty="0"/>
              <a:t>The Alert Rule in </a:t>
            </a:r>
            <a:r>
              <a:rPr lang="en-US" dirty="0">
                <a:hlinkClick r:id="rId2"/>
              </a:rPr>
              <a:t>Azure Monitor</a:t>
            </a:r>
            <a:r>
              <a:rPr lang="en-US" dirty="0"/>
              <a:t> can be used in combination with a </a:t>
            </a:r>
            <a:r>
              <a:rPr lang="en-US" dirty="0">
                <a:hlinkClick r:id="rId3"/>
              </a:rPr>
              <a:t>Logic App</a:t>
            </a:r>
            <a:r>
              <a:rPr lang="en-US" dirty="0"/>
              <a:t> that is called via an Action Group to create an Issue/Bug in the team's Azure DevOps tenant</a:t>
            </a:r>
          </a:p>
          <a:p>
            <a:pPr lvl="2"/>
            <a:r>
              <a:rPr lang="en-US" dirty="0"/>
              <a:t>Make sure you use the right sample payload for the When an HTTP request is received trigger based on your alert source (</a:t>
            </a:r>
            <a:r>
              <a:rPr lang="en-US" dirty="0">
                <a:hlinkClick r:id="rId4"/>
              </a:rPr>
              <a:t>Administrative</a:t>
            </a:r>
            <a:r>
              <a:rPr lang="en-US" dirty="0"/>
              <a:t>, </a:t>
            </a:r>
            <a:r>
              <a:rPr lang="en-US" dirty="0">
                <a:hlinkClick r:id="rId5"/>
              </a:rPr>
              <a:t>Service health</a:t>
            </a:r>
            <a:r>
              <a:rPr lang="en-US" dirty="0"/>
              <a:t>, or </a:t>
            </a:r>
            <a:r>
              <a:rPr lang="en-US" dirty="0">
                <a:hlinkClick r:id="rId6"/>
              </a:rPr>
              <a:t>metric</a:t>
            </a:r>
            <a:r>
              <a:rPr lang="en-US" dirty="0"/>
              <a:t>)</a:t>
            </a:r>
          </a:p>
        </p:txBody>
      </p:sp>
      <p:pic>
        <p:nvPicPr>
          <p:cNvPr id="4" name="Picture 3">
            <a:extLst>
              <a:ext uri="{FF2B5EF4-FFF2-40B4-BE49-F238E27FC236}">
                <a16:creationId xmlns:a16="http://schemas.microsoft.com/office/drawing/2014/main" id="{02A3C90B-40A2-49CD-BFBD-E1F0714C1966}"/>
              </a:ext>
            </a:extLst>
          </p:cNvPr>
          <p:cNvPicPr>
            <a:picLocks noChangeAspect="1"/>
          </p:cNvPicPr>
          <p:nvPr/>
        </p:nvPicPr>
        <p:blipFill>
          <a:blip r:embed="rId7"/>
          <a:stretch>
            <a:fillRect/>
          </a:stretch>
        </p:blipFill>
        <p:spPr>
          <a:xfrm>
            <a:off x="273441" y="3819741"/>
            <a:ext cx="3124801" cy="1715800"/>
          </a:xfrm>
          <a:prstGeom prst="rect">
            <a:avLst/>
          </a:prstGeom>
        </p:spPr>
      </p:pic>
      <p:cxnSp>
        <p:nvCxnSpPr>
          <p:cNvPr id="6" name="Straight Arrow Connector 5">
            <a:extLst>
              <a:ext uri="{FF2B5EF4-FFF2-40B4-BE49-F238E27FC236}">
                <a16:creationId xmlns:a16="http://schemas.microsoft.com/office/drawing/2014/main" id="{2DB29BBB-E672-4D1C-9207-E0C7DBD8B26E}"/>
              </a:ext>
            </a:extLst>
          </p:cNvPr>
          <p:cNvCxnSpPr>
            <a:cxnSpLocks/>
            <a:stCxn id="4" idx="3"/>
            <a:endCxn id="9" idx="1"/>
          </p:cNvCxnSpPr>
          <p:nvPr/>
        </p:nvCxnSpPr>
        <p:spPr>
          <a:xfrm>
            <a:off x="3398242" y="4677641"/>
            <a:ext cx="659634" cy="0"/>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349C81B-23DA-41D0-8931-31BAD4906C8A}"/>
              </a:ext>
            </a:extLst>
          </p:cNvPr>
          <p:cNvPicPr>
            <a:picLocks noChangeAspect="1"/>
          </p:cNvPicPr>
          <p:nvPr/>
        </p:nvPicPr>
        <p:blipFill>
          <a:blip r:embed="rId8"/>
          <a:stretch>
            <a:fillRect/>
          </a:stretch>
        </p:blipFill>
        <p:spPr>
          <a:xfrm>
            <a:off x="4057876" y="3169733"/>
            <a:ext cx="3947977" cy="3015816"/>
          </a:xfrm>
          <a:prstGeom prst="rect">
            <a:avLst/>
          </a:prstGeom>
        </p:spPr>
      </p:pic>
      <p:pic>
        <p:nvPicPr>
          <p:cNvPr id="11" name="Picture 10">
            <a:extLst>
              <a:ext uri="{FF2B5EF4-FFF2-40B4-BE49-F238E27FC236}">
                <a16:creationId xmlns:a16="http://schemas.microsoft.com/office/drawing/2014/main" id="{A6EF6C22-B74B-4938-8EBF-6B3F3C488B81}"/>
              </a:ext>
            </a:extLst>
          </p:cNvPr>
          <p:cNvPicPr>
            <a:picLocks noChangeAspect="1"/>
          </p:cNvPicPr>
          <p:nvPr/>
        </p:nvPicPr>
        <p:blipFill>
          <a:blip r:embed="rId9"/>
          <a:stretch>
            <a:fillRect/>
          </a:stretch>
        </p:blipFill>
        <p:spPr>
          <a:xfrm>
            <a:off x="8665488" y="4021413"/>
            <a:ext cx="3259592" cy="1312456"/>
          </a:xfrm>
          <a:prstGeom prst="rect">
            <a:avLst/>
          </a:prstGeom>
        </p:spPr>
      </p:pic>
      <p:cxnSp>
        <p:nvCxnSpPr>
          <p:cNvPr id="16" name="Straight Arrow Connector 15">
            <a:extLst>
              <a:ext uri="{FF2B5EF4-FFF2-40B4-BE49-F238E27FC236}">
                <a16:creationId xmlns:a16="http://schemas.microsoft.com/office/drawing/2014/main" id="{D013B497-1438-4029-8B48-3D67D1D83580}"/>
              </a:ext>
            </a:extLst>
          </p:cNvPr>
          <p:cNvCxnSpPr>
            <a:cxnSpLocks/>
            <a:endCxn id="11" idx="1"/>
          </p:cNvCxnSpPr>
          <p:nvPr/>
        </p:nvCxnSpPr>
        <p:spPr>
          <a:xfrm>
            <a:off x="8097254" y="4677641"/>
            <a:ext cx="568234" cy="0"/>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92507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7</a:t>
            </a:r>
          </a:p>
        </p:txBody>
      </p:sp>
      <p:sp>
        <p:nvSpPr>
          <p:cNvPr id="2" name="Text Placeholder 1">
            <a:extLst>
              <a:ext uri="{FF2B5EF4-FFF2-40B4-BE49-F238E27FC236}">
                <a16:creationId xmlns:a16="http://schemas.microsoft.com/office/drawing/2014/main" id="{1A305E7B-45FC-47C0-B55B-71A77E90DA47}"/>
              </a:ext>
            </a:extLst>
          </p:cNvPr>
          <p:cNvSpPr>
            <a:spLocks noGrp="1"/>
          </p:cNvSpPr>
          <p:nvPr>
            <p:ph type="body" sz="quarter" idx="10"/>
          </p:nvPr>
        </p:nvSpPr>
        <p:spPr/>
        <p:txBody>
          <a:bodyPr/>
          <a:lstStyle/>
          <a:p>
            <a:r>
              <a:rPr lang="en-US" dirty="0"/>
              <a:t>Integrating quality and security gates</a:t>
            </a:r>
          </a:p>
        </p:txBody>
      </p:sp>
    </p:spTree>
    <p:extLst>
      <p:ext uri="{BB962C8B-B14F-4D97-AF65-F5344CB8AC3E}">
        <p14:creationId xmlns:p14="http://schemas.microsoft.com/office/powerpoint/2010/main" val="325057277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219B9D-D2C0-4296-97E8-3C5B1EFA71DA}"/>
              </a:ext>
            </a:extLst>
          </p:cNvPr>
          <p:cNvSpPr>
            <a:spLocks noGrp="1"/>
          </p:cNvSpPr>
          <p:nvPr>
            <p:ph type="title"/>
          </p:nvPr>
        </p:nvSpPr>
        <p:spPr/>
        <p:txBody>
          <a:bodyPr/>
          <a:lstStyle/>
          <a:p>
            <a:r>
              <a:rPr lang="en-US" dirty="0"/>
              <a:t>Challenge 7 MVP</a:t>
            </a:r>
          </a:p>
        </p:txBody>
      </p:sp>
      <p:sp>
        <p:nvSpPr>
          <p:cNvPr id="5" name="Text Placeholder 4">
            <a:extLst>
              <a:ext uri="{FF2B5EF4-FFF2-40B4-BE49-F238E27FC236}">
                <a16:creationId xmlns:a16="http://schemas.microsoft.com/office/drawing/2014/main" id="{ECE04E41-9581-479B-87CA-51110A111262}"/>
              </a:ext>
            </a:extLst>
          </p:cNvPr>
          <p:cNvSpPr>
            <a:spLocks noGrp="1"/>
          </p:cNvSpPr>
          <p:nvPr>
            <p:ph type="body" sz="quarter" idx="10"/>
          </p:nvPr>
        </p:nvSpPr>
        <p:spPr>
          <a:xfrm>
            <a:off x="273441" y="1038195"/>
            <a:ext cx="11655078" cy="2062103"/>
          </a:xfrm>
        </p:spPr>
        <p:txBody>
          <a:bodyPr/>
          <a:lstStyle/>
          <a:p>
            <a:r>
              <a:rPr lang="en-US" dirty="0"/>
              <a:t>There are two primary tasks</a:t>
            </a:r>
          </a:p>
          <a:p>
            <a:pPr lvl="1"/>
            <a:r>
              <a:rPr lang="en-US" dirty="0"/>
              <a:t>Incorporate integration testing into the existing build/release pipeline</a:t>
            </a:r>
          </a:p>
          <a:p>
            <a:pPr lvl="1"/>
            <a:r>
              <a:rPr lang="en-US" dirty="0"/>
              <a:t>Integrate load testing with rollback into the existing build/release pipeline</a:t>
            </a:r>
          </a:p>
          <a:p>
            <a:r>
              <a:rPr lang="en-US" dirty="0"/>
              <a:t>Per API notes</a:t>
            </a:r>
          </a:p>
          <a:p>
            <a:pPr lvl="1"/>
            <a:r>
              <a:rPr lang="en-US" dirty="0"/>
              <a:t>POI – Integration tests included at </a:t>
            </a:r>
            <a:r>
              <a:rPr lang="en-US" dirty="0" err="1"/>
              <a:t>apis</a:t>
            </a:r>
            <a:r>
              <a:rPr lang="en-US" dirty="0"/>
              <a:t>/poi/tests/</a:t>
            </a:r>
            <a:r>
              <a:rPr lang="en-US" dirty="0" err="1"/>
              <a:t>IntegrationTests</a:t>
            </a:r>
            <a:endParaRPr lang="en-US" dirty="0"/>
          </a:p>
        </p:txBody>
      </p:sp>
    </p:spTree>
    <p:extLst>
      <p:ext uri="{BB962C8B-B14F-4D97-AF65-F5344CB8AC3E}">
        <p14:creationId xmlns:p14="http://schemas.microsoft.com/office/powerpoint/2010/main" val="232476219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BFAC1-F8E0-4406-81D0-6AA244AE70A3}"/>
              </a:ext>
            </a:extLst>
          </p:cNvPr>
          <p:cNvSpPr>
            <a:spLocks noGrp="1"/>
          </p:cNvSpPr>
          <p:nvPr>
            <p:ph type="title"/>
          </p:nvPr>
        </p:nvSpPr>
        <p:spPr/>
        <p:txBody>
          <a:bodyPr/>
          <a:lstStyle/>
          <a:p>
            <a:r>
              <a:rPr lang="en-US" dirty="0"/>
              <a:t>Challenge 7 Success Criteria</a:t>
            </a:r>
          </a:p>
        </p:txBody>
      </p:sp>
      <p:sp>
        <p:nvSpPr>
          <p:cNvPr id="3" name="Text Placeholder 2">
            <a:extLst>
              <a:ext uri="{FF2B5EF4-FFF2-40B4-BE49-F238E27FC236}">
                <a16:creationId xmlns:a16="http://schemas.microsoft.com/office/drawing/2014/main" id="{889F3CD8-BEF1-4C64-A51B-99CB5921CADC}"/>
              </a:ext>
            </a:extLst>
          </p:cNvPr>
          <p:cNvSpPr>
            <a:spLocks noGrp="1"/>
          </p:cNvSpPr>
          <p:nvPr>
            <p:ph type="body" sz="quarter" idx="10"/>
          </p:nvPr>
        </p:nvSpPr>
        <p:spPr>
          <a:xfrm>
            <a:off x="273441" y="1038195"/>
            <a:ext cx="11655078" cy="2776145"/>
          </a:xfrm>
        </p:spPr>
        <p:txBody>
          <a:bodyPr/>
          <a:lstStyle/>
          <a:p>
            <a:r>
              <a:rPr lang="en-US" dirty="0"/>
              <a:t>Demonstrate one or more of the above enhancements</a:t>
            </a:r>
          </a:p>
          <a:p>
            <a:pPr lvl="1"/>
            <a:r>
              <a:rPr lang="en-US" dirty="0"/>
              <a:t>This will frequently require pushing changes through your workflow and showing and explaining the steps</a:t>
            </a:r>
          </a:p>
          <a:p>
            <a:pPr lvl="1"/>
            <a:r>
              <a:rPr lang="en-US" dirty="0"/>
              <a:t>It may also require demonstrating integration with external tools</a:t>
            </a:r>
          </a:p>
          <a:p>
            <a:r>
              <a:rPr lang="en-US" dirty="0"/>
              <a:t>For a different enhancement, explain a design, the specific tools that you would leverage, how they would fit into your process, and where you would integrate them</a:t>
            </a:r>
          </a:p>
        </p:txBody>
      </p:sp>
    </p:spTree>
    <p:extLst>
      <p:ext uri="{BB962C8B-B14F-4D97-AF65-F5344CB8AC3E}">
        <p14:creationId xmlns:p14="http://schemas.microsoft.com/office/powerpoint/2010/main" val="176672822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7FC5-EBD9-4785-BFF1-4E0F81475A68}"/>
              </a:ext>
            </a:extLst>
          </p:cNvPr>
          <p:cNvSpPr>
            <a:spLocks noGrp="1"/>
          </p:cNvSpPr>
          <p:nvPr>
            <p:ph type="title"/>
          </p:nvPr>
        </p:nvSpPr>
        <p:spPr/>
        <p:txBody>
          <a:bodyPr/>
          <a:lstStyle/>
          <a:p>
            <a:r>
              <a:rPr lang="en-US" dirty="0"/>
              <a:t>Challenge 7 Success Criteria</a:t>
            </a:r>
          </a:p>
        </p:txBody>
      </p:sp>
      <p:sp>
        <p:nvSpPr>
          <p:cNvPr id="3" name="Text Placeholder 2">
            <a:extLst>
              <a:ext uri="{FF2B5EF4-FFF2-40B4-BE49-F238E27FC236}">
                <a16:creationId xmlns:a16="http://schemas.microsoft.com/office/drawing/2014/main" id="{D75ABF03-3C41-4965-8EFA-7A52262006E1}"/>
              </a:ext>
            </a:extLst>
          </p:cNvPr>
          <p:cNvSpPr>
            <a:spLocks noGrp="1"/>
          </p:cNvSpPr>
          <p:nvPr>
            <p:ph type="body" sz="quarter" idx="10"/>
          </p:nvPr>
        </p:nvSpPr>
        <p:spPr>
          <a:xfrm>
            <a:off x="273441" y="1038195"/>
            <a:ext cx="11655078" cy="3043910"/>
          </a:xfrm>
        </p:spPr>
        <p:txBody>
          <a:bodyPr/>
          <a:lstStyle/>
          <a:p>
            <a:r>
              <a:rPr lang="en-US" dirty="0"/>
              <a:t>Demonstrate one or more of the above enhancements</a:t>
            </a:r>
          </a:p>
          <a:p>
            <a:pPr lvl="1"/>
            <a:r>
              <a:rPr lang="en-US" dirty="0"/>
              <a:t>Enhancements to select from</a:t>
            </a:r>
          </a:p>
          <a:p>
            <a:pPr lvl="2"/>
            <a:r>
              <a:rPr lang="en-US" dirty="0"/>
              <a:t>Dependency scanning</a:t>
            </a:r>
          </a:p>
          <a:p>
            <a:pPr lvl="2"/>
            <a:r>
              <a:rPr lang="en-US" dirty="0"/>
              <a:t>Code coverage</a:t>
            </a:r>
          </a:p>
          <a:p>
            <a:pPr lvl="2"/>
            <a:r>
              <a:rPr lang="en-US" dirty="0"/>
              <a:t>Static analysis</a:t>
            </a:r>
          </a:p>
          <a:p>
            <a:pPr lvl="2"/>
            <a:r>
              <a:rPr lang="en-US" dirty="0"/>
              <a:t>Variant analysis</a:t>
            </a:r>
          </a:p>
          <a:p>
            <a:pPr lvl="2"/>
            <a:r>
              <a:rPr lang="en-US" dirty="0"/>
              <a:t>Integration tests</a:t>
            </a:r>
          </a:p>
          <a:p>
            <a:pPr lvl="2"/>
            <a:r>
              <a:rPr lang="en-US" dirty="0"/>
              <a:t>Load tests</a:t>
            </a:r>
          </a:p>
          <a:p>
            <a:pPr lvl="2"/>
            <a:r>
              <a:rPr lang="en-US" dirty="0"/>
              <a:t>Manual approval</a:t>
            </a:r>
          </a:p>
        </p:txBody>
      </p:sp>
    </p:spTree>
    <p:extLst>
      <p:ext uri="{BB962C8B-B14F-4D97-AF65-F5344CB8AC3E}">
        <p14:creationId xmlns:p14="http://schemas.microsoft.com/office/powerpoint/2010/main" val="356913958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7</a:t>
            </a:r>
          </a:p>
        </p:txBody>
      </p:sp>
      <p:sp>
        <p:nvSpPr>
          <p:cNvPr id="2" name="Text Placeholder 1">
            <a:extLst>
              <a:ext uri="{FF2B5EF4-FFF2-40B4-BE49-F238E27FC236}">
                <a16:creationId xmlns:a16="http://schemas.microsoft.com/office/drawing/2014/main" id="{1A305E7B-45FC-47C0-B55B-71A77E90DA47}"/>
              </a:ext>
            </a:extLst>
          </p:cNvPr>
          <p:cNvSpPr>
            <a:spLocks noGrp="1"/>
          </p:cNvSpPr>
          <p:nvPr>
            <p:ph type="body" sz="quarter" idx="10"/>
          </p:nvPr>
        </p:nvSpPr>
        <p:spPr>
          <a:xfrm>
            <a:off x="269239" y="3860851"/>
            <a:ext cx="11653522" cy="572464"/>
          </a:xfrm>
        </p:spPr>
        <p:txBody>
          <a:bodyPr/>
          <a:lstStyle/>
          <a:p>
            <a:r>
              <a:rPr lang="en-US" dirty="0"/>
              <a:t>Integrating quality and security gates – Azure DevOps</a:t>
            </a:r>
          </a:p>
        </p:txBody>
      </p:sp>
    </p:spTree>
    <p:extLst>
      <p:ext uri="{BB962C8B-B14F-4D97-AF65-F5344CB8AC3E}">
        <p14:creationId xmlns:p14="http://schemas.microsoft.com/office/powerpoint/2010/main" val="157099514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3D4032-F03E-4137-A98B-89D9FB57ADAD}"/>
              </a:ext>
            </a:extLst>
          </p:cNvPr>
          <p:cNvSpPr>
            <a:spLocks noGrp="1"/>
          </p:cNvSpPr>
          <p:nvPr>
            <p:ph type="title"/>
          </p:nvPr>
        </p:nvSpPr>
        <p:spPr/>
        <p:txBody>
          <a:bodyPr/>
          <a:lstStyle/>
          <a:p>
            <a:r>
              <a:rPr lang="en-US" dirty="0"/>
              <a:t>Challenge 7 MVP – Azure DevOps</a:t>
            </a:r>
          </a:p>
        </p:txBody>
      </p:sp>
      <p:sp>
        <p:nvSpPr>
          <p:cNvPr id="5" name="Text Placeholder 4">
            <a:extLst>
              <a:ext uri="{FF2B5EF4-FFF2-40B4-BE49-F238E27FC236}">
                <a16:creationId xmlns:a16="http://schemas.microsoft.com/office/drawing/2014/main" id="{0045ACF3-EB00-4346-A5FC-94F32FD9F504}"/>
              </a:ext>
            </a:extLst>
          </p:cNvPr>
          <p:cNvSpPr>
            <a:spLocks noGrp="1"/>
          </p:cNvSpPr>
          <p:nvPr>
            <p:ph type="body" sz="quarter" idx="10"/>
          </p:nvPr>
        </p:nvSpPr>
        <p:spPr>
          <a:xfrm>
            <a:off x="273441" y="1038195"/>
            <a:ext cx="11655078" cy="3508653"/>
          </a:xfrm>
        </p:spPr>
        <p:txBody>
          <a:bodyPr/>
          <a:lstStyle/>
          <a:p>
            <a:r>
              <a:rPr lang="en-US" dirty="0"/>
              <a:t>Load testing</a:t>
            </a:r>
          </a:p>
          <a:p>
            <a:pPr lvl="1"/>
            <a:r>
              <a:rPr lang="en-US" dirty="0"/>
              <a:t>We use </a:t>
            </a:r>
            <a:r>
              <a:rPr lang="en-US" dirty="0" err="1">
                <a:hlinkClick r:id="rId2"/>
              </a:rPr>
              <a:t>BlazeMeter</a:t>
            </a:r>
            <a:r>
              <a:rPr lang="en-US" dirty="0"/>
              <a:t> in the following examples</a:t>
            </a:r>
          </a:p>
          <a:p>
            <a:pPr lvl="1"/>
            <a:r>
              <a:rPr lang="en-US" dirty="0"/>
              <a:t>As of March 19, 2019, cloud-based load testing is no longer available in Azure DevOps or the Azure portal</a:t>
            </a:r>
          </a:p>
          <a:p>
            <a:pPr lvl="2"/>
            <a:r>
              <a:rPr lang="en-US" dirty="0">
                <a:hlinkClick r:id="rId3"/>
              </a:rPr>
              <a:t>https://docs.microsoft.com/azure/devops/test/load-test/overview?view=azure-devops#cloud-based-load-testing-service-clt-availability-timeframe-for</a:t>
            </a:r>
            <a:r>
              <a:rPr lang="en-US" dirty="0"/>
              <a:t> </a:t>
            </a:r>
          </a:p>
          <a:p>
            <a:r>
              <a:rPr lang="en-US" dirty="0"/>
              <a:t>Code coverage</a:t>
            </a:r>
          </a:p>
          <a:p>
            <a:pPr lvl="1"/>
            <a:r>
              <a:rPr lang="en-US" dirty="0"/>
              <a:t>We use </a:t>
            </a:r>
            <a:r>
              <a:rPr lang="en-US" dirty="0">
                <a:hlinkClick r:id="rId4"/>
              </a:rPr>
              <a:t>SonarCloud</a:t>
            </a:r>
            <a:r>
              <a:rPr lang="en-US" dirty="0"/>
              <a:t> for its simplicity and light onboarding, other solutions are also valid</a:t>
            </a:r>
          </a:p>
          <a:p>
            <a:pPr lvl="1"/>
            <a:r>
              <a:rPr lang="en-US" dirty="0"/>
              <a:t>To collect </a:t>
            </a:r>
            <a:r>
              <a:rPr lang="en-US" dirty="0">
                <a:hlinkClick r:id="rId5"/>
              </a:rPr>
              <a:t>code coverage</a:t>
            </a:r>
            <a:r>
              <a:rPr lang="en-US" dirty="0"/>
              <a:t> (dotnet test </a:t>
            </a:r>
            <a:r>
              <a:rPr lang="en-US" dirty="0">
                <a:latin typeface="Lucida Console" panose="020B0609040504020204" pitchFamily="49" charset="0"/>
              </a:rPr>
              <a:t>--collect "Code coverage"</a:t>
            </a:r>
            <a:r>
              <a:rPr lang="en-US" dirty="0"/>
              <a:t>) and have it output the </a:t>
            </a:r>
            <a:r>
              <a:rPr lang="en-US" dirty="0">
                <a:latin typeface="Lucida Console" panose="020B0609040504020204" pitchFamily="49" charset="0"/>
              </a:rPr>
              <a:t>.coverage</a:t>
            </a:r>
            <a:r>
              <a:rPr lang="en-US" dirty="0"/>
              <a:t> file you must run the task on a Windows build agent</a:t>
            </a:r>
          </a:p>
        </p:txBody>
      </p:sp>
    </p:spTree>
    <p:extLst>
      <p:ext uri="{BB962C8B-B14F-4D97-AF65-F5344CB8AC3E}">
        <p14:creationId xmlns:p14="http://schemas.microsoft.com/office/powerpoint/2010/main" val="309583114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D485-9ABA-4B9D-86DF-B22422099BA8}"/>
              </a:ext>
            </a:extLst>
          </p:cNvPr>
          <p:cNvSpPr>
            <a:spLocks noGrp="1"/>
          </p:cNvSpPr>
          <p:nvPr>
            <p:ph type="title"/>
          </p:nvPr>
        </p:nvSpPr>
        <p:spPr/>
        <p:txBody>
          <a:bodyPr/>
          <a:lstStyle/>
          <a:p>
            <a:r>
              <a:rPr lang="en-US" dirty="0"/>
              <a:t>Challenge 7 MVP – Azure DevOps – Build </a:t>
            </a:r>
            <a:endParaRPr lang="en-US" b="1" dirty="0"/>
          </a:p>
        </p:txBody>
      </p:sp>
      <p:sp>
        <p:nvSpPr>
          <p:cNvPr id="3" name="Text Placeholder 2">
            <a:extLst>
              <a:ext uri="{FF2B5EF4-FFF2-40B4-BE49-F238E27FC236}">
                <a16:creationId xmlns:a16="http://schemas.microsoft.com/office/drawing/2014/main" id="{E2B63564-E272-4B34-99F5-053707357AF6}"/>
              </a:ext>
            </a:extLst>
          </p:cNvPr>
          <p:cNvSpPr>
            <a:spLocks noGrp="1"/>
          </p:cNvSpPr>
          <p:nvPr>
            <p:ph type="body" sz="quarter" idx="10"/>
          </p:nvPr>
        </p:nvSpPr>
        <p:spPr>
          <a:xfrm>
            <a:off x="273441" y="1038195"/>
            <a:ext cx="11655078" cy="4588949"/>
          </a:xfrm>
        </p:spPr>
        <p:txBody>
          <a:bodyPr/>
          <a:lstStyle/>
          <a:p>
            <a:r>
              <a:rPr lang="en-US" dirty="0"/>
              <a:t>Per API notes</a:t>
            </a:r>
          </a:p>
          <a:p>
            <a:pPr lvl="1"/>
            <a:r>
              <a:rPr lang="en-US" dirty="0"/>
              <a:t>POI – Integration tests included at </a:t>
            </a:r>
            <a:r>
              <a:rPr lang="en-US" dirty="0" err="1">
                <a:latin typeface="Lucida Console" panose="020B0609040504020204" pitchFamily="49" charset="0"/>
              </a:rPr>
              <a:t>apis</a:t>
            </a:r>
            <a:r>
              <a:rPr lang="en-US" dirty="0">
                <a:latin typeface="Lucida Console" panose="020B0609040504020204" pitchFamily="49" charset="0"/>
              </a:rPr>
              <a:t>/poi/tests/</a:t>
            </a:r>
            <a:r>
              <a:rPr lang="en-US" dirty="0" err="1">
                <a:latin typeface="Lucida Console" panose="020B0609040504020204" pitchFamily="49" charset="0"/>
              </a:rPr>
              <a:t>IntegrationTests</a:t>
            </a:r>
            <a:r>
              <a:rPr lang="en-US" dirty="0">
                <a:latin typeface="Lucida Console" panose="020B0609040504020204" pitchFamily="49" charset="0"/>
              </a:rPr>
              <a:t>/</a:t>
            </a:r>
          </a:p>
          <a:p>
            <a:pPr lvl="1"/>
            <a:r>
              <a:rPr lang="en-US" dirty="0"/>
              <a:t>Trips – For the Trips API, it requires a connection string to the </a:t>
            </a:r>
            <a:r>
              <a:rPr lang="en-US" dirty="0" err="1">
                <a:solidFill>
                  <a:srgbClr val="0070C0"/>
                </a:solidFill>
                <a:latin typeface="Segoe UI Semibold" panose="020B0702040204020203" pitchFamily="34" charset="0"/>
                <a:cs typeface="Segoe UI Semibold" panose="020B0702040204020203" pitchFamily="34" charset="0"/>
              </a:rPr>
              <a:t>mydrivingDB</a:t>
            </a:r>
            <a:r>
              <a:rPr lang="en-US" dirty="0"/>
              <a:t> as it will be interacting with the production database</a:t>
            </a:r>
          </a:p>
          <a:p>
            <a:pPr lvl="2"/>
            <a:r>
              <a:rPr lang="en-US" dirty="0"/>
              <a:t>Recommendation is to create a </a:t>
            </a:r>
            <a:r>
              <a:rPr lang="en-US" dirty="0">
                <a:hlinkClick r:id="rId2"/>
              </a:rPr>
              <a:t>variable group</a:t>
            </a:r>
            <a:r>
              <a:rPr lang="en-US" dirty="0"/>
              <a:t> with secure secrets to use in a pipeline</a:t>
            </a:r>
          </a:p>
          <a:p>
            <a:pPr lvl="2"/>
            <a:r>
              <a:rPr lang="en-US" dirty="0"/>
              <a:t>Teams can either add integration test to their existing CI pipeline or create a new pipeline that is run after CI but before Build to run integration, code coverage and load testing</a:t>
            </a:r>
          </a:p>
          <a:p>
            <a:pPr lvl="1"/>
            <a:r>
              <a:rPr lang="en-US" dirty="0"/>
              <a:t>User-Java – If your team is using SonarCloud for the code coverage, the task </a:t>
            </a:r>
            <a:r>
              <a:rPr lang="en-US" dirty="0">
                <a:solidFill>
                  <a:srgbClr val="0070C0"/>
                </a:solidFill>
                <a:latin typeface="Segoe UI Semibold" panose="020B0702040204020203" pitchFamily="34" charset="0"/>
                <a:cs typeface="Segoe UI Semibold" panose="020B0702040204020203" pitchFamily="34" charset="0"/>
              </a:rPr>
              <a:t>Prepare Analysis Configuration</a:t>
            </a:r>
            <a:r>
              <a:rPr lang="en-US" dirty="0"/>
              <a:t> modifies the </a:t>
            </a:r>
            <a:r>
              <a:rPr lang="en-US" dirty="0">
                <a:latin typeface="Lucida Console" panose="020B0609040504020204" pitchFamily="49" charset="0"/>
              </a:rPr>
              <a:t>pom.xml</a:t>
            </a:r>
            <a:r>
              <a:rPr lang="en-US" dirty="0"/>
              <a:t> and will break the docker build task</a:t>
            </a:r>
          </a:p>
          <a:p>
            <a:pPr lvl="2"/>
            <a:r>
              <a:rPr lang="en-US" dirty="0"/>
              <a:t>Team should create linked pipeline in the case they want to use SonarCloud</a:t>
            </a:r>
          </a:p>
          <a:p>
            <a:pPr lvl="2"/>
            <a:r>
              <a:rPr lang="en-US" dirty="0"/>
              <a:t>The </a:t>
            </a:r>
            <a:r>
              <a:rPr lang="en-US" dirty="0" err="1">
                <a:latin typeface="Lucida Console" panose="020B0609040504020204" pitchFamily="49" charset="0"/>
              </a:rPr>
              <a:t>artifactId</a:t>
            </a:r>
            <a:r>
              <a:rPr lang="en-US" dirty="0"/>
              <a:t> of the application shall be unique in  SonarCloud or the teams will face this error message:</a:t>
            </a:r>
          </a:p>
          <a:p>
            <a:pPr lvl="3"/>
            <a:r>
              <a:rPr lang="en-US" i="1" dirty="0"/>
              <a:t>You're only authorized to execute a local (preview) SonarQube analysis without pushing the results to the SonarQube server. Please contact your SonarQube administrator. -&gt; [Help 1]</a:t>
            </a:r>
          </a:p>
          <a:p>
            <a:pPr lvl="4"/>
            <a:r>
              <a:rPr lang="en-US" dirty="0">
                <a:hlinkClick r:id="rId3"/>
              </a:rPr>
              <a:t>https://stackoverflow.com/questions/47025094/sonarcloud-authorization-error-during-build</a:t>
            </a:r>
            <a:r>
              <a:rPr lang="en-US" dirty="0"/>
              <a:t> </a:t>
            </a:r>
          </a:p>
        </p:txBody>
      </p:sp>
    </p:spTree>
    <p:extLst>
      <p:ext uri="{BB962C8B-B14F-4D97-AF65-F5344CB8AC3E}">
        <p14:creationId xmlns:p14="http://schemas.microsoft.com/office/powerpoint/2010/main" val="301162995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3D4032-F03E-4137-A98B-89D9FB57ADAD}"/>
              </a:ext>
            </a:extLst>
          </p:cNvPr>
          <p:cNvSpPr>
            <a:spLocks noGrp="1"/>
          </p:cNvSpPr>
          <p:nvPr>
            <p:ph type="title"/>
          </p:nvPr>
        </p:nvSpPr>
        <p:spPr/>
        <p:txBody>
          <a:bodyPr/>
          <a:lstStyle/>
          <a:p>
            <a:r>
              <a:rPr lang="en-US" dirty="0"/>
              <a:t>Challenge 7 MVP – Azure DevOps – Build </a:t>
            </a:r>
          </a:p>
        </p:txBody>
      </p:sp>
      <p:sp>
        <p:nvSpPr>
          <p:cNvPr id="5" name="Text Placeholder 4">
            <a:extLst>
              <a:ext uri="{FF2B5EF4-FFF2-40B4-BE49-F238E27FC236}">
                <a16:creationId xmlns:a16="http://schemas.microsoft.com/office/drawing/2014/main" id="{0045ACF3-EB00-4346-A5FC-94F32FD9F504}"/>
              </a:ext>
            </a:extLst>
          </p:cNvPr>
          <p:cNvSpPr>
            <a:spLocks noGrp="1"/>
          </p:cNvSpPr>
          <p:nvPr>
            <p:ph type="body" sz="quarter" idx="10"/>
          </p:nvPr>
        </p:nvSpPr>
        <p:spPr>
          <a:xfrm>
            <a:off x="273441" y="1038195"/>
            <a:ext cx="11655078" cy="4401205"/>
          </a:xfrm>
        </p:spPr>
        <p:txBody>
          <a:bodyPr/>
          <a:lstStyle/>
          <a:p>
            <a:r>
              <a:rPr lang="en-US" dirty="0"/>
              <a:t>Build pipeline will do integration test and code coverage</a:t>
            </a:r>
          </a:p>
          <a:p>
            <a:r>
              <a:rPr lang="en-US" dirty="0"/>
              <a:t>SonarCloud is free for Public Azure DevOps projects</a:t>
            </a:r>
          </a:p>
          <a:p>
            <a:r>
              <a:rPr lang="en-US" dirty="0"/>
              <a:t>The three tasks from SonarCloud are required (See </a:t>
            </a:r>
            <a:r>
              <a:rPr lang="en-US" dirty="0">
                <a:hlinkClick r:id="rId2"/>
              </a:rPr>
              <a:t>Azure DevOps Labs</a:t>
            </a:r>
            <a:r>
              <a:rPr lang="en-US" dirty="0"/>
              <a:t> for a step-by-step)</a:t>
            </a:r>
          </a:p>
          <a:p>
            <a:pPr marL="566996" lvl="1" indent="-342900">
              <a:buFont typeface="+mj-lt"/>
              <a:buAutoNum type="arabicPeriod"/>
            </a:pPr>
            <a:r>
              <a:rPr lang="en-US" dirty="0"/>
              <a:t>Prepare analysis</a:t>
            </a:r>
          </a:p>
          <a:p>
            <a:pPr marL="566996" lvl="1" indent="-342900">
              <a:buFont typeface="+mj-lt"/>
              <a:buAutoNum type="arabicPeriod"/>
            </a:pPr>
            <a:r>
              <a:rPr lang="en-US" dirty="0"/>
              <a:t>Run code analysis</a:t>
            </a:r>
          </a:p>
          <a:p>
            <a:pPr marL="566996" lvl="1" indent="-342900">
              <a:buFont typeface="+mj-lt"/>
              <a:buAutoNum type="arabicPeriod"/>
            </a:pPr>
            <a:r>
              <a:rPr lang="en-US" dirty="0"/>
              <a:t>Publish quality gate results</a:t>
            </a:r>
          </a:p>
          <a:p>
            <a:r>
              <a:rPr lang="en-US" dirty="0"/>
              <a:t>Analysis needs to be performed against the </a:t>
            </a:r>
            <a:r>
              <a:rPr lang="en-US" dirty="0">
                <a:solidFill>
                  <a:srgbClr val="0070C0"/>
                </a:solidFill>
                <a:latin typeface="Segoe UI Semibold" panose="020B0702040204020203" pitchFamily="34" charset="0"/>
                <a:cs typeface="Segoe UI Semibold" panose="020B0702040204020203" pitchFamily="34" charset="0"/>
              </a:rPr>
              <a:t>master</a:t>
            </a:r>
            <a:r>
              <a:rPr lang="en-US" dirty="0"/>
              <a:t> branch before results appear in SonarCloud</a:t>
            </a:r>
          </a:p>
          <a:p>
            <a:pPr lvl="1"/>
            <a:r>
              <a:rPr lang="en-US" dirty="0"/>
              <a:t>SonarCloud requires a </a:t>
            </a:r>
            <a:r>
              <a:rPr lang="en-US" dirty="0">
                <a:hlinkClick r:id="rId3"/>
              </a:rPr>
              <a:t>property</a:t>
            </a:r>
            <a:r>
              <a:rPr lang="en-US" dirty="0"/>
              <a:t> to be set in .NET project files before coverage appears in the SonarCloud portal</a:t>
            </a:r>
          </a:p>
        </p:txBody>
      </p:sp>
    </p:spTree>
    <p:extLst>
      <p:ext uri="{BB962C8B-B14F-4D97-AF65-F5344CB8AC3E}">
        <p14:creationId xmlns:p14="http://schemas.microsoft.com/office/powerpoint/2010/main" val="214020285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691A82D-C2E8-44B3-BC07-B6590FF7076C}"/>
              </a:ext>
            </a:extLst>
          </p:cNvPr>
          <p:cNvPicPr>
            <a:picLocks noChangeAspect="1"/>
          </p:cNvPicPr>
          <p:nvPr/>
        </p:nvPicPr>
        <p:blipFill>
          <a:blip r:embed="rId2"/>
          <a:stretch>
            <a:fillRect/>
          </a:stretch>
        </p:blipFill>
        <p:spPr>
          <a:xfrm>
            <a:off x="263481" y="1379808"/>
            <a:ext cx="5065380" cy="4628597"/>
          </a:xfrm>
          <a:prstGeom prst="rect">
            <a:avLst/>
          </a:prstGeom>
        </p:spPr>
      </p:pic>
      <p:pic>
        <p:nvPicPr>
          <p:cNvPr id="13" name="Picture 12">
            <a:extLst>
              <a:ext uri="{FF2B5EF4-FFF2-40B4-BE49-F238E27FC236}">
                <a16:creationId xmlns:a16="http://schemas.microsoft.com/office/drawing/2014/main" id="{8E0D53F2-2227-4D6D-BD32-16D5C95DC292}"/>
              </a:ext>
            </a:extLst>
          </p:cNvPr>
          <p:cNvPicPr>
            <a:picLocks noChangeAspect="1"/>
          </p:cNvPicPr>
          <p:nvPr/>
        </p:nvPicPr>
        <p:blipFill>
          <a:blip r:embed="rId3"/>
          <a:stretch>
            <a:fillRect/>
          </a:stretch>
        </p:blipFill>
        <p:spPr>
          <a:xfrm>
            <a:off x="5959899" y="1202592"/>
            <a:ext cx="5774189" cy="5029860"/>
          </a:xfrm>
          <a:prstGeom prst="rect">
            <a:avLst/>
          </a:prstGeom>
        </p:spPr>
      </p:pic>
      <p:sp>
        <p:nvSpPr>
          <p:cNvPr id="2" name="Title 1">
            <a:extLst>
              <a:ext uri="{FF2B5EF4-FFF2-40B4-BE49-F238E27FC236}">
                <a16:creationId xmlns:a16="http://schemas.microsoft.com/office/drawing/2014/main" id="{D9E2DCD6-F98C-4C79-9AD2-E15F313DB595}"/>
              </a:ext>
            </a:extLst>
          </p:cNvPr>
          <p:cNvSpPr>
            <a:spLocks noGrp="1"/>
          </p:cNvSpPr>
          <p:nvPr>
            <p:ph type="title"/>
          </p:nvPr>
        </p:nvSpPr>
        <p:spPr/>
        <p:txBody>
          <a:bodyPr/>
          <a:lstStyle/>
          <a:p>
            <a:r>
              <a:rPr lang="en-US" dirty="0"/>
              <a:t>Challenge 7 MVP – Azure DevOps – Build </a:t>
            </a:r>
          </a:p>
        </p:txBody>
      </p:sp>
      <p:sp>
        <p:nvSpPr>
          <p:cNvPr id="3" name="Text Placeholder 2">
            <a:extLst>
              <a:ext uri="{FF2B5EF4-FFF2-40B4-BE49-F238E27FC236}">
                <a16:creationId xmlns:a16="http://schemas.microsoft.com/office/drawing/2014/main" id="{D284CD8D-F2CD-48AB-9C79-A5C36DAA2525}"/>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CB7BB4E4-812B-46AF-8E38-AE3207F5B19A}"/>
              </a:ext>
            </a:extLst>
          </p:cNvPr>
          <p:cNvSpPr/>
          <p:nvPr/>
        </p:nvSpPr>
        <p:spPr bwMode="auto">
          <a:xfrm>
            <a:off x="263481" y="3788435"/>
            <a:ext cx="1313900" cy="34040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FE93E5D-62DB-4F86-B9E4-A3BF292E1D99}"/>
              </a:ext>
            </a:extLst>
          </p:cNvPr>
          <p:cNvCxnSpPr>
            <a:cxnSpLocks/>
            <a:stCxn id="5" idx="3"/>
            <a:endCxn id="10" idx="1"/>
          </p:cNvCxnSpPr>
          <p:nvPr/>
        </p:nvCxnSpPr>
        <p:spPr>
          <a:xfrm>
            <a:off x="1577381" y="3958638"/>
            <a:ext cx="4518619" cy="446640"/>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5C1C205-28B4-4BEF-B1C4-4CBD1C22687E}"/>
              </a:ext>
            </a:extLst>
          </p:cNvPr>
          <p:cNvSpPr/>
          <p:nvPr/>
        </p:nvSpPr>
        <p:spPr bwMode="auto">
          <a:xfrm>
            <a:off x="6096000" y="3958638"/>
            <a:ext cx="2310882" cy="893279"/>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6737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Azure Services</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10"/>
          </p:nvPr>
        </p:nvSpPr>
        <p:spPr>
          <a:xfrm>
            <a:off x="273441" y="1038195"/>
            <a:ext cx="5077205" cy="5158335"/>
          </a:xfrm>
        </p:spPr>
        <p:txBody>
          <a:bodyPr/>
          <a:lstStyle/>
          <a:p>
            <a:r>
              <a:rPr lang="en-US" dirty="0"/>
              <a:t>Azure App Service</a:t>
            </a:r>
          </a:p>
          <a:p>
            <a:pPr lvl="1"/>
            <a:r>
              <a:rPr lang="en-US" dirty="0"/>
              <a:t>Standard S1</a:t>
            </a:r>
          </a:p>
          <a:p>
            <a:r>
              <a:rPr lang="en-US" dirty="0"/>
              <a:t>Azure Web Apps for Containers</a:t>
            </a:r>
          </a:p>
          <a:p>
            <a:r>
              <a:rPr lang="en-US" dirty="0"/>
              <a:t>Azure Key Vault</a:t>
            </a:r>
          </a:p>
          <a:p>
            <a:pPr lvl="1"/>
            <a:r>
              <a:rPr lang="en-US" dirty="0"/>
              <a:t>Standard</a:t>
            </a:r>
          </a:p>
          <a:p>
            <a:r>
              <a:rPr lang="en-US" dirty="0"/>
              <a:t>Azure SQL Database</a:t>
            </a:r>
          </a:p>
          <a:p>
            <a:pPr lvl="1"/>
            <a:r>
              <a:rPr lang="en-US" dirty="0"/>
              <a:t>S3: 100 DTUs</a:t>
            </a:r>
          </a:p>
          <a:p>
            <a:r>
              <a:rPr lang="en-US" dirty="0"/>
              <a:t>Azure Container Instances</a:t>
            </a:r>
          </a:p>
          <a:p>
            <a:pPr lvl="1"/>
            <a:r>
              <a:rPr lang="en-US" dirty="0"/>
              <a:t>1 core/1.5 </a:t>
            </a:r>
            <a:r>
              <a:rPr lang="en-US" dirty="0" err="1"/>
              <a:t>GiB</a:t>
            </a:r>
            <a:r>
              <a:rPr lang="en-US" dirty="0"/>
              <a:t> memory</a:t>
            </a:r>
          </a:p>
          <a:p>
            <a:r>
              <a:rPr lang="en-US" dirty="0"/>
              <a:t>Azure Container Registry</a:t>
            </a:r>
          </a:p>
          <a:p>
            <a:pPr lvl="1"/>
            <a:r>
              <a:rPr lang="en-US" dirty="0"/>
              <a:t>Basic</a:t>
            </a:r>
          </a:p>
        </p:txBody>
      </p:sp>
      <p:pic>
        <p:nvPicPr>
          <p:cNvPr id="7" name="Picture 6">
            <a:extLst>
              <a:ext uri="{FF2B5EF4-FFF2-40B4-BE49-F238E27FC236}">
                <a16:creationId xmlns:a16="http://schemas.microsoft.com/office/drawing/2014/main" id="{F213212E-2F17-4B97-A2B0-FD1549105544}"/>
              </a:ext>
            </a:extLst>
          </p:cNvPr>
          <p:cNvPicPr>
            <a:picLocks noChangeAspect="1"/>
          </p:cNvPicPr>
          <p:nvPr/>
        </p:nvPicPr>
        <p:blipFill>
          <a:blip r:embed="rId3"/>
          <a:stretch>
            <a:fillRect/>
          </a:stretch>
        </p:blipFill>
        <p:spPr>
          <a:xfrm>
            <a:off x="5350646" y="1038195"/>
            <a:ext cx="6567913" cy="4003435"/>
          </a:xfrm>
          <a:prstGeom prst="rect">
            <a:avLst/>
          </a:prstGeom>
        </p:spPr>
      </p:pic>
    </p:spTree>
    <p:extLst>
      <p:ext uri="{BB962C8B-B14F-4D97-AF65-F5344CB8AC3E}">
        <p14:creationId xmlns:p14="http://schemas.microsoft.com/office/powerpoint/2010/main" val="310358381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691A82D-C2E8-44B3-BC07-B6590FF7076C}"/>
              </a:ext>
            </a:extLst>
          </p:cNvPr>
          <p:cNvPicPr>
            <a:picLocks noChangeAspect="1"/>
          </p:cNvPicPr>
          <p:nvPr/>
        </p:nvPicPr>
        <p:blipFill>
          <a:blip r:embed="rId2"/>
          <a:stretch>
            <a:fillRect/>
          </a:stretch>
        </p:blipFill>
        <p:spPr>
          <a:xfrm>
            <a:off x="709126" y="3456994"/>
            <a:ext cx="3080183" cy="2814582"/>
          </a:xfrm>
          <a:prstGeom prst="rect">
            <a:avLst/>
          </a:prstGeom>
        </p:spPr>
      </p:pic>
      <p:sp>
        <p:nvSpPr>
          <p:cNvPr id="2" name="Title 1">
            <a:extLst>
              <a:ext uri="{FF2B5EF4-FFF2-40B4-BE49-F238E27FC236}">
                <a16:creationId xmlns:a16="http://schemas.microsoft.com/office/drawing/2014/main" id="{D9E2DCD6-F98C-4C79-9AD2-E15F313DB595}"/>
              </a:ext>
            </a:extLst>
          </p:cNvPr>
          <p:cNvSpPr>
            <a:spLocks noGrp="1"/>
          </p:cNvSpPr>
          <p:nvPr>
            <p:ph type="title"/>
          </p:nvPr>
        </p:nvSpPr>
        <p:spPr/>
        <p:txBody>
          <a:bodyPr/>
          <a:lstStyle/>
          <a:p>
            <a:r>
              <a:rPr lang="en-US" dirty="0"/>
              <a:t>Challenge 7 MVP – Azure DevOps – Build </a:t>
            </a:r>
          </a:p>
        </p:txBody>
      </p:sp>
      <p:sp>
        <p:nvSpPr>
          <p:cNvPr id="3" name="Text Placeholder 2">
            <a:extLst>
              <a:ext uri="{FF2B5EF4-FFF2-40B4-BE49-F238E27FC236}">
                <a16:creationId xmlns:a16="http://schemas.microsoft.com/office/drawing/2014/main" id="{D284CD8D-F2CD-48AB-9C79-A5C36DAA2525}"/>
              </a:ext>
            </a:extLst>
          </p:cNvPr>
          <p:cNvSpPr>
            <a:spLocks noGrp="1"/>
          </p:cNvSpPr>
          <p:nvPr>
            <p:ph type="body" sz="quarter" idx="10"/>
          </p:nvPr>
        </p:nvSpPr>
        <p:spPr>
          <a:xfrm>
            <a:off x="273441" y="1038195"/>
            <a:ext cx="11655078" cy="1966692"/>
          </a:xfrm>
        </p:spPr>
        <p:txBody>
          <a:bodyPr/>
          <a:lstStyle/>
          <a:p>
            <a:r>
              <a:rPr lang="en-US" sz="2400" dirty="0" err="1">
                <a:latin typeface="Lucida Console" panose="020B0609040504020204" pitchFamily="49" charset="0"/>
              </a:rPr>
              <a:t>SonarToken</a:t>
            </a:r>
            <a:r>
              <a:rPr lang="en-US" sz="2400" dirty="0">
                <a:latin typeface="+mn-lt"/>
              </a:rPr>
              <a:t> is a variable which contains a </a:t>
            </a:r>
            <a:r>
              <a:rPr lang="en-US" sz="2400" dirty="0">
                <a:latin typeface="+mn-lt"/>
                <a:hlinkClick r:id="rId3"/>
              </a:rPr>
              <a:t>PAT</a:t>
            </a:r>
            <a:r>
              <a:rPr lang="en-US" sz="2400" dirty="0">
                <a:latin typeface="+mn-lt"/>
              </a:rPr>
              <a:t> for a SonarCloud user with access to the project</a:t>
            </a:r>
          </a:p>
          <a:p>
            <a:pPr lvl="1"/>
            <a:r>
              <a:rPr lang="en-US" sz="1800" dirty="0">
                <a:hlinkClick r:id="rId4"/>
              </a:rPr>
              <a:t>https://www.jesperbrannstrom.com/using-sonarcloud-in-azure-pipelines/</a:t>
            </a:r>
            <a:endParaRPr lang="en-US" sz="1800" dirty="0"/>
          </a:p>
          <a:p>
            <a:r>
              <a:rPr lang="en-US" sz="2400" dirty="0">
                <a:latin typeface="+mn-lt"/>
              </a:rPr>
              <a:t>With this check you can validate code coverage from Sonar</a:t>
            </a:r>
          </a:p>
          <a:p>
            <a:r>
              <a:rPr lang="en-US" sz="2400" dirty="0">
                <a:latin typeface="+mn-lt"/>
              </a:rPr>
              <a:t>If this task fails, the pipeline should stop executing</a:t>
            </a:r>
          </a:p>
        </p:txBody>
      </p:sp>
      <p:sp>
        <p:nvSpPr>
          <p:cNvPr id="5" name="Rectangle 4">
            <a:extLst>
              <a:ext uri="{FF2B5EF4-FFF2-40B4-BE49-F238E27FC236}">
                <a16:creationId xmlns:a16="http://schemas.microsoft.com/office/drawing/2014/main" id="{CB7BB4E4-812B-46AF-8E38-AE3207F5B19A}"/>
              </a:ext>
            </a:extLst>
          </p:cNvPr>
          <p:cNvSpPr/>
          <p:nvPr/>
        </p:nvSpPr>
        <p:spPr bwMode="auto">
          <a:xfrm>
            <a:off x="709126" y="5631995"/>
            <a:ext cx="1371601" cy="375619"/>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FE93E5D-62DB-4F86-B9E4-A3BF292E1D99}"/>
              </a:ext>
            </a:extLst>
          </p:cNvPr>
          <p:cNvCxnSpPr>
            <a:cxnSpLocks/>
            <a:stCxn id="5" idx="3"/>
            <a:endCxn id="8" idx="1"/>
          </p:cNvCxnSpPr>
          <p:nvPr/>
        </p:nvCxnSpPr>
        <p:spPr>
          <a:xfrm flipV="1">
            <a:off x="2080727" y="4881650"/>
            <a:ext cx="3640455" cy="938155"/>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C13991-E6BF-4A79-B105-4B1ED953D706}"/>
              </a:ext>
            </a:extLst>
          </p:cNvPr>
          <p:cNvSpPr/>
          <p:nvPr/>
        </p:nvSpPr>
        <p:spPr>
          <a:xfrm>
            <a:off x="5721182" y="3081157"/>
            <a:ext cx="6096000" cy="3600986"/>
          </a:xfrm>
          <a:prstGeom prst="rect">
            <a:avLst/>
          </a:prstGeom>
          <a:solidFill>
            <a:srgbClr val="F4F4F4"/>
          </a:solidFill>
        </p:spPr>
        <p:txBody>
          <a:bodyPr>
            <a:spAutoFit/>
          </a:bodyPr>
          <a:lstStyle/>
          <a:p>
            <a:r>
              <a:rPr lang="en-US" sz="1200" dirty="0">
                <a:latin typeface="Lucida Console" panose="020B0609040504020204" pitchFamily="49" charset="0"/>
              </a:rPr>
              <a:t>$token = [</a:t>
            </a:r>
            <a:r>
              <a:rPr lang="en-US" sz="1200" dirty="0" err="1">
                <a:latin typeface="Lucida Console" panose="020B0609040504020204" pitchFamily="49" charset="0"/>
              </a:rPr>
              <a:t>System.Text.Encoding</a:t>
            </a:r>
            <a:r>
              <a:rPr lang="en-US" sz="1200" dirty="0">
                <a:latin typeface="Lucida Console" panose="020B0609040504020204" pitchFamily="49" charset="0"/>
              </a:rPr>
              <a:t>]::UTF8.GetBytes($</a:t>
            </a:r>
            <a:r>
              <a:rPr lang="en-US" sz="1200" dirty="0" err="1">
                <a:latin typeface="Lucida Console" panose="020B0609040504020204" pitchFamily="49" charset="0"/>
              </a:rPr>
              <a:t>env:SonarToken</a:t>
            </a:r>
            <a:r>
              <a:rPr lang="en-US" sz="1200" dirty="0">
                <a:latin typeface="Lucida Console" panose="020B0609040504020204" pitchFamily="49" charset="0"/>
              </a:rPr>
              <a:t> + ":")</a:t>
            </a:r>
          </a:p>
          <a:p>
            <a:r>
              <a:rPr lang="en-US" sz="1200" dirty="0">
                <a:latin typeface="Lucida Console" panose="020B0609040504020204" pitchFamily="49" charset="0"/>
              </a:rPr>
              <a:t>$base64token = [</a:t>
            </a:r>
            <a:r>
              <a:rPr lang="en-US" sz="1200" dirty="0" err="1">
                <a:latin typeface="Lucida Console" panose="020B0609040504020204" pitchFamily="49" charset="0"/>
              </a:rPr>
              <a:t>System.Convert</a:t>
            </a:r>
            <a:r>
              <a:rPr lang="en-US" sz="1200" dirty="0">
                <a:latin typeface="Lucida Console" panose="020B0609040504020204" pitchFamily="49" charset="0"/>
              </a:rPr>
              <a:t>]::ToBase64String($token)</a:t>
            </a:r>
          </a:p>
          <a:p>
            <a:r>
              <a:rPr lang="en-US" sz="1200" dirty="0">
                <a:latin typeface="Lucida Console" panose="020B0609040504020204" pitchFamily="49" charset="0"/>
              </a:rPr>
              <a:t>$</a:t>
            </a:r>
            <a:r>
              <a:rPr lang="en-US" sz="1200" dirty="0" err="1">
                <a:latin typeface="Lucida Console" panose="020B0609040504020204" pitchFamily="49" charset="0"/>
              </a:rPr>
              <a:t>basicAuth</a:t>
            </a:r>
            <a:r>
              <a:rPr lang="en-US" sz="1200" dirty="0">
                <a:latin typeface="Lucida Console" panose="020B0609040504020204" pitchFamily="49" charset="0"/>
              </a:rPr>
              <a:t> = [string]::Format("Basic {0}", $base64token)</a:t>
            </a:r>
          </a:p>
          <a:p>
            <a:r>
              <a:rPr lang="en-US" sz="1200" dirty="0">
                <a:latin typeface="Lucida Console" panose="020B0609040504020204" pitchFamily="49" charset="0"/>
              </a:rPr>
              <a:t>$headers = @{ Authorization = $</a:t>
            </a:r>
            <a:r>
              <a:rPr lang="en-US" sz="1200" dirty="0" err="1">
                <a:latin typeface="Lucida Console" panose="020B0609040504020204" pitchFamily="49" charset="0"/>
              </a:rPr>
              <a:t>basicAuth</a:t>
            </a:r>
            <a:r>
              <a:rPr lang="en-US" sz="1200" dirty="0">
                <a:latin typeface="Lucida Console" panose="020B0609040504020204" pitchFamily="49" charset="0"/>
              </a:rPr>
              <a:t> }</a:t>
            </a:r>
          </a:p>
          <a:p>
            <a:endParaRPr lang="en-US" sz="1200" dirty="0">
              <a:latin typeface="Lucida Console" panose="020B0609040504020204" pitchFamily="49" charset="0"/>
            </a:endParaRPr>
          </a:p>
          <a:p>
            <a:r>
              <a:rPr lang="en-US" sz="1200" dirty="0">
                <a:latin typeface="Lucida Console" panose="020B0609040504020204" pitchFamily="49" charset="0"/>
              </a:rPr>
              <a:t>$headers  | </a:t>
            </a:r>
            <a:r>
              <a:rPr lang="en-US" sz="1200" dirty="0" err="1">
                <a:latin typeface="Lucida Console" panose="020B0609040504020204" pitchFamily="49" charset="0"/>
              </a:rPr>
              <a:t>ConvertTo</a:t>
            </a:r>
            <a:r>
              <a:rPr lang="en-US" sz="1200" dirty="0">
                <a:latin typeface="Lucida Console" panose="020B0609040504020204" pitchFamily="49" charset="0"/>
              </a:rPr>
              <a:t>-Json | Write-Host</a:t>
            </a:r>
          </a:p>
          <a:p>
            <a:endParaRPr lang="en-US" sz="1200" dirty="0">
              <a:latin typeface="Lucida Console" panose="020B0609040504020204" pitchFamily="49" charset="0"/>
            </a:endParaRPr>
          </a:p>
          <a:p>
            <a:r>
              <a:rPr lang="en-US" sz="1200" dirty="0">
                <a:latin typeface="Lucida Console" panose="020B0609040504020204" pitchFamily="49" charset="0"/>
              </a:rPr>
              <a:t>$result = Invoke-</a:t>
            </a:r>
            <a:r>
              <a:rPr lang="en-US" sz="1200" dirty="0" err="1">
                <a:latin typeface="Lucida Console" panose="020B0609040504020204" pitchFamily="49" charset="0"/>
              </a:rPr>
              <a:t>RestMethod</a:t>
            </a:r>
            <a:r>
              <a:rPr lang="en-US" sz="1200" dirty="0">
                <a:latin typeface="Lucida Console" panose="020B0609040504020204" pitchFamily="49" charset="0"/>
              </a:rPr>
              <a:t> -Method Get -Uri https://sonarcloud.io/api/qualitygates/project_status?projectKey=devopsohv2 -Headers $headers</a:t>
            </a:r>
          </a:p>
          <a:p>
            <a:endParaRPr lang="en-US" sz="1200" dirty="0">
              <a:latin typeface="Lucida Console" panose="020B0609040504020204" pitchFamily="49" charset="0"/>
            </a:endParaRPr>
          </a:p>
          <a:p>
            <a:r>
              <a:rPr lang="en-US" sz="1200" dirty="0">
                <a:latin typeface="Lucida Console" panose="020B0609040504020204" pitchFamily="49" charset="0"/>
              </a:rPr>
              <a:t>$result | </a:t>
            </a:r>
            <a:r>
              <a:rPr lang="en-US" sz="1200" dirty="0" err="1">
                <a:latin typeface="Lucida Console" panose="020B0609040504020204" pitchFamily="49" charset="0"/>
              </a:rPr>
              <a:t>ConvertTo</a:t>
            </a:r>
            <a:r>
              <a:rPr lang="en-US" sz="1200" dirty="0">
                <a:latin typeface="Lucida Console" panose="020B0609040504020204" pitchFamily="49" charset="0"/>
              </a:rPr>
              <a:t>-Json | Write-Host</a:t>
            </a:r>
          </a:p>
          <a:p>
            <a:endParaRPr lang="en-US" sz="1200" dirty="0">
              <a:latin typeface="Lucida Console" panose="020B0609040504020204" pitchFamily="49" charset="0"/>
            </a:endParaRPr>
          </a:p>
          <a:p>
            <a:r>
              <a:rPr lang="en-US" sz="1200" dirty="0">
                <a:latin typeface="Lucida Console" panose="020B0609040504020204" pitchFamily="49" charset="0"/>
              </a:rPr>
              <a:t>if ($</a:t>
            </a:r>
            <a:r>
              <a:rPr lang="en-US" sz="1200" dirty="0" err="1">
                <a:latin typeface="Lucida Console" panose="020B0609040504020204" pitchFamily="49" charset="0"/>
              </a:rPr>
              <a:t>result.projectStatus.status</a:t>
            </a:r>
            <a:r>
              <a:rPr lang="en-US" sz="1200" dirty="0">
                <a:latin typeface="Lucida Console" panose="020B0609040504020204" pitchFamily="49" charset="0"/>
              </a:rPr>
              <a:t> -eq "OK") {</a:t>
            </a:r>
          </a:p>
          <a:p>
            <a:r>
              <a:rPr lang="en-US" sz="1200" dirty="0">
                <a:latin typeface="Lucida Console" panose="020B0609040504020204" pitchFamily="49" charset="0"/>
              </a:rPr>
              <a:t>  Write-Host "Quality Gate Succeeded"</a:t>
            </a:r>
          </a:p>
          <a:p>
            <a:r>
              <a:rPr lang="en-US" sz="1200" dirty="0">
                <a:latin typeface="Lucida Console" panose="020B0609040504020204" pitchFamily="49" charset="0"/>
              </a:rPr>
              <a:t>} else {</a:t>
            </a:r>
          </a:p>
          <a:p>
            <a:r>
              <a:rPr lang="en-US" sz="1200" dirty="0">
                <a:latin typeface="Lucida Console" panose="020B0609040504020204" pitchFamily="49" charset="0"/>
              </a:rPr>
              <a:t>  throw "Quality gate failed"</a:t>
            </a:r>
          </a:p>
          <a:p>
            <a:r>
              <a:rPr lang="en-US" sz="1200" dirty="0">
                <a:latin typeface="Lucida Console" panose="020B0609040504020204" pitchFamily="49" charset="0"/>
              </a:rPr>
              <a:t>}</a:t>
            </a:r>
          </a:p>
        </p:txBody>
      </p:sp>
    </p:spTree>
    <p:extLst>
      <p:ext uri="{BB962C8B-B14F-4D97-AF65-F5344CB8AC3E}">
        <p14:creationId xmlns:p14="http://schemas.microsoft.com/office/powerpoint/2010/main" val="52833319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DCD6-F98C-4C79-9AD2-E15F313DB595}"/>
              </a:ext>
            </a:extLst>
          </p:cNvPr>
          <p:cNvSpPr>
            <a:spLocks noGrp="1"/>
          </p:cNvSpPr>
          <p:nvPr>
            <p:ph type="title"/>
          </p:nvPr>
        </p:nvSpPr>
        <p:spPr/>
        <p:txBody>
          <a:bodyPr/>
          <a:lstStyle/>
          <a:p>
            <a:r>
              <a:rPr lang="en-US" dirty="0"/>
              <a:t>Challenge 7 MVP – Azure DevOps – Build </a:t>
            </a:r>
          </a:p>
        </p:txBody>
      </p:sp>
      <p:sp>
        <p:nvSpPr>
          <p:cNvPr id="3" name="Text Placeholder 2">
            <a:extLst>
              <a:ext uri="{FF2B5EF4-FFF2-40B4-BE49-F238E27FC236}">
                <a16:creationId xmlns:a16="http://schemas.microsoft.com/office/drawing/2014/main" id="{D284CD8D-F2CD-48AB-9C79-A5C36DAA2525}"/>
              </a:ext>
            </a:extLst>
          </p:cNvPr>
          <p:cNvSpPr>
            <a:spLocks noGrp="1"/>
          </p:cNvSpPr>
          <p:nvPr>
            <p:ph type="body" sz="quarter" idx="10"/>
          </p:nvPr>
        </p:nvSpPr>
        <p:spPr>
          <a:xfrm>
            <a:off x="273441" y="1038195"/>
            <a:ext cx="11655078" cy="2911566"/>
          </a:xfrm>
        </p:spPr>
        <p:txBody>
          <a:bodyPr/>
          <a:lstStyle/>
          <a:p>
            <a:r>
              <a:rPr lang="en-US" dirty="0"/>
              <a:t>In SonarCloud, you can create a new Quality Gate on the organizational level which can be applied to the project to run on Overall Code vs the default gate which only runs on New Code</a:t>
            </a:r>
          </a:p>
          <a:p>
            <a:pPr lvl="1"/>
            <a:r>
              <a:rPr lang="en-US" dirty="0"/>
              <a:t>This update Quality Gate will allow you to run your pipelines and fail/pass without multiple iterations of code updates</a:t>
            </a:r>
          </a:p>
          <a:p>
            <a:pPr lvl="1"/>
            <a:r>
              <a:rPr lang="en-US" dirty="0"/>
              <a:t>For example</a:t>
            </a:r>
          </a:p>
          <a:p>
            <a:pPr lvl="2"/>
            <a:r>
              <a:rPr lang="en-US" dirty="0"/>
              <a:t>The default coverage for POI is ~24%</a:t>
            </a:r>
          </a:p>
          <a:p>
            <a:pPr lvl="2"/>
            <a:r>
              <a:rPr lang="en-US" dirty="0"/>
              <a:t>Set the rule to less than 20% to always pass</a:t>
            </a:r>
          </a:p>
        </p:txBody>
      </p:sp>
      <p:pic>
        <p:nvPicPr>
          <p:cNvPr id="10" name="Picture 9">
            <a:extLst>
              <a:ext uri="{FF2B5EF4-FFF2-40B4-BE49-F238E27FC236}">
                <a16:creationId xmlns:a16="http://schemas.microsoft.com/office/drawing/2014/main" id="{C81A97DE-8DDF-4776-AA16-471325E6AD8A}"/>
              </a:ext>
            </a:extLst>
          </p:cNvPr>
          <p:cNvPicPr>
            <a:picLocks noChangeAspect="1"/>
          </p:cNvPicPr>
          <p:nvPr/>
        </p:nvPicPr>
        <p:blipFill>
          <a:blip r:embed="rId2"/>
          <a:stretch>
            <a:fillRect/>
          </a:stretch>
        </p:blipFill>
        <p:spPr>
          <a:xfrm>
            <a:off x="6462691" y="3050088"/>
            <a:ext cx="4323809" cy="2961905"/>
          </a:xfrm>
          <a:prstGeom prst="rect">
            <a:avLst/>
          </a:prstGeom>
        </p:spPr>
      </p:pic>
    </p:spTree>
    <p:extLst>
      <p:ext uri="{BB962C8B-B14F-4D97-AF65-F5344CB8AC3E}">
        <p14:creationId xmlns:p14="http://schemas.microsoft.com/office/powerpoint/2010/main" val="2698417099"/>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74EFED0-6431-475B-A6F8-F4BF572AFC6D}"/>
              </a:ext>
            </a:extLst>
          </p:cNvPr>
          <p:cNvPicPr>
            <a:picLocks noChangeAspect="1"/>
          </p:cNvPicPr>
          <p:nvPr/>
        </p:nvPicPr>
        <p:blipFill>
          <a:blip r:embed="rId2"/>
          <a:stretch>
            <a:fillRect/>
          </a:stretch>
        </p:blipFill>
        <p:spPr>
          <a:xfrm>
            <a:off x="263481" y="1379808"/>
            <a:ext cx="5065380" cy="4628597"/>
          </a:xfrm>
          <a:prstGeom prst="rect">
            <a:avLst/>
          </a:prstGeom>
        </p:spPr>
      </p:pic>
      <p:sp>
        <p:nvSpPr>
          <p:cNvPr id="2" name="Title 1">
            <a:extLst>
              <a:ext uri="{FF2B5EF4-FFF2-40B4-BE49-F238E27FC236}">
                <a16:creationId xmlns:a16="http://schemas.microsoft.com/office/drawing/2014/main" id="{D9E2DCD6-F98C-4C79-9AD2-E15F313DB595}"/>
              </a:ext>
            </a:extLst>
          </p:cNvPr>
          <p:cNvSpPr>
            <a:spLocks noGrp="1"/>
          </p:cNvSpPr>
          <p:nvPr>
            <p:ph type="title"/>
          </p:nvPr>
        </p:nvSpPr>
        <p:spPr/>
        <p:txBody>
          <a:bodyPr/>
          <a:lstStyle/>
          <a:p>
            <a:r>
              <a:rPr lang="en-US" dirty="0"/>
              <a:t>Challenge 7 MVP – Azure DevOps – Build </a:t>
            </a:r>
            <a:endParaRPr lang="en-US" b="1" dirty="0"/>
          </a:p>
        </p:txBody>
      </p:sp>
      <p:sp>
        <p:nvSpPr>
          <p:cNvPr id="3" name="Text Placeholder 2">
            <a:extLst>
              <a:ext uri="{FF2B5EF4-FFF2-40B4-BE49-F238E27FC236}">
                <a16:creationId xmlns:a16="http://schemas.microsoft.com/office/drawing/2014/main" id="{D284CD8D-F2CD-48AB-9C79-A5C36DAA2525}"/>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CB7BB4E4-812B-46AF-8E38-AE3207F5B19A}"/>
              </a:ext>
            </a:extLst>
          </p:cNvPr>
          <p:cNvSpPr/>
          <p:nvPr/>
        </p:nvSpPr>
        <p:spPr bwMode="auto">
          <a:xfrm>
            <a:off x="263481" y="5478192"/>
            <a:ext cx="2246454" cy="530213"/>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FE93E5D-62DB-4F86-B9E4-A3BF292E1D99}"/>
              </a:ext>
            </a:extLst>
          </p:cNvPr>
          <p:cNvCxnSpPr>
            <a:cxnSpLocks/>
            <a:stCxn id="5" idx="3"/>
            <a:endCxn id="12" idx="1"/>
          </p:cNvCxnSpPr>
          <p:nvPr/>
        </p:nvCxnSpPr>
        <p:spPr>
          <a:xfrm flipV="1">
            <a:off x="2509935" y="3717522"/>
            <a:ext cx="3586065" cy="2025777"/>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7AA9EC7-9D5F-4941-A1E8-EEA5B776CA44}"/>
              </a:ext>
            </a:extLst>
          </p:cNvPr>
          <p:cNvPicPr>
            <a:picLocks noChangeAspect="1"/>
          </p:cNvPicPr>
          <p:nvPr/>
        </p:nvPicPr>
        <p:blipFill>
          <a:blip r:embed="rId3"/>
          <a:stretch>
            <a:fillRect/>
          </a:stretch>
        </p:blipFill>
        <p:spPr>
          <a:xfrm>
            <a:off x="6096000" y="1166765"/>
            <a:ext cx="5581827" cy="5101513"/>
          </a:xfrm>
          <a:prstGeom prst="rect">
            <a:avLst/>
          </a:prstGeom>
        </p:spPr>
      </p:pic>
    </p:spTree>
    <p:extLst>
      <p:ext uri="{BB962C8B-B14F-4D97-AF65-F5344CB8AC3E}">
        <p14:creationId xmlns:p14="http://schemas.microsoft.com/office/powerpoint/2010/main" val="107779319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DCD6-F98C-4C79-9AD2-E15F313DB595}"/>
              </a:ext>
            </a:extLst>
          </p:cNvPr>
          <p:cNvSpPr>
            <a:spLocks noGrp="1"/>
          </p:cNvSpPr>
          <p:nvPr>
            <p:ph type="title"/>
          </p:nvPr>
        </p:nvSpPr>
        <p:spPr/>
        <p:txBody>
          <a:bodyPr/>
          <a:lstStyle/>
          <a:p>
            <a:r>
              <a:rPr lang="en-US" dirty="0"/>
              <a:t>Challenge 7 MVP – Azure DevOps – Release </a:t>
            </a:r>
            <a:endParaRPr lang="en-US" b="1" dirty="0"/>
          </a:p>
        </p:txBody>
      </p:sp>
      <p:sp>
        <p:nvSpPr>
          <p:cNvPr id="3" name="Text Placeholder 2">
            <a:extLst>
              <a:ext uri="{FF2B5EF4-FFF2-40B4-BE49-F238E27FC236}">
                <a16:creationId xmlns:a16="http://schemas.microsoft.com/office/drawing/2014/main" id="{D284CD8D-F2CD-48AB-9C79-A5C36DAA2525}"/>
              </a:ext>
            </a:extLst>
          </p:cNvPr>
          <p:cNvSpPr>
            <a:spLocks noGrp="1"/>
          </p:cNvSpPr>
          <p:nvPr>
            <p:ph type="body" sz="quarter" idx="10"/>
          </p:nvPr>
        </p:nvSpPr>
        <p:spPr>
          <a:xfrm>
            <a:off x="273441" y="1038196"/>
            <a:ext cx="8704739" cy="5530294"/>
          </a:xfrm>
        </p:spPr>
        <p:txBody>
          <a:bodyPr>
            <a:normAutofit fontScale="92500" lnSpcReduction="10000"/>
          </a:bodyPr>
          <a:lstStyle/>
          <a:p>
            <a:r>
              <a:rPr lang="en-US" dirty="0"/>
              <a:t>Agent – Deploy and Swap (Linux)</a:t>
            </a:r>
          </a:p>
          <a:p>
            <a:pPr lvl="1"/>
            <a:r>
              <a:rPr lang="en-US" dirty="0"/>
              <a:t>Start staging slot if it is stopped</a:t>
            </a:r>
          </a:p>
          <a:p>
            <a:pPr lvl="1"/>
            <a:r>
              <a:rPr lang="en-US" dirty="0"/>
              <a:t>Deploy last updated container image to staging slot</a:t>
            </a:r>
          </a:p>
          <a:p>
            <a:pPr lvl="1"/>
            <a:r>
              <a:rPr lang="en-US" dirty="0"/>
              <a:t>Check if the container deployment succeed (poll API)</a:t>
            </a:r>
          </a:p>
          <a:p>
            <a:pPr lvl="2"/>
            <a:r>
              <a:rPr lang="en-US" dirty="0"/>
              <a:t>If the API deployment fails, stop the staging slot</a:t>
            </a:r>
          </a:p>
          <a:p>
            <a:r>
              <a:rPr lang="en-US" dirty="0"/>
              <a:t>Agent – Run Load Test (Windows)</a:t>
            </a:r>
          </a:p>
          <a:p>
            <a:pPr lvl="1"/>
            <a:r>
              <a:rPr lang="en-US" dirty="0"/>
              <a:t>Run </a:t>
            </a:r>
            <a:r>
              <a:rPr lang="en-US" dirty="0" err="1"/>
              <a:t>BlazeMeter</a:t>
            </a:r>
            <a:r>
              <a:rPr lang="en-US" dirty="0"/>
              <a:t> (only runs on Windows agents</a:t>
            </a:r>
          </a:p>
          <a:p>
            <a:pPr lvl="1"/>
            <a:r>
              <a:rPr lang="en-US" dirty="0"/>
              <a:t>If the API load test fails, stop the staging slot</a:t>
            </a:r>
          </a:p>
          <a:p>
            <a:pPr lvl="1"/>
            <a:r>
              <a:rPr lang="en-US" dirty="0"/>
              <a:t>If the API load test is successful, swap staging to production</a:t>
            </a:r>
          </a:p>
          <a:p>
            <a:r>
              <a:rPr lang="en-US" dirty="0"/>
              <a:t>Agentless – Manual Intervention Job</a:t>
            </a:r>
          </a:p>
          <a:p>
            <a:pPr lvl="1"/>
            <a:r>
              <a:rPr lang="en-US" dirty="0"/>
              <a:t>Manual intervention asks if everything is OK with production</a:t>
            </a:r>
          </a:p>
          <a:p>
            <a:pPr lvl="1"/>
            <a:r>
              <a:rPr lang="en-US" dirty="0"/>
              <a:t>If accepted, go to Clean up resources job</a:t>
            </a:r>
          </a:p>
          <a:p>
            <a:pPr lvl="1"/>
            <a:r>
              <a:rPr lang="en-US" dirty="0"/>
              <a:t>If rejected, go to Reverse Swap job (rollback)</a:t>
            </a:r>
          </a:p>
          <a:p>
            <a:r>
              <a:rPr lang="en-US" dirty="0"/>
              <a:t>Agent – Reverse Swap job (Linux)</a:t>
            </a:r>
          </a:p>
          <a:p>
            <a:pPr lvl="1"/>
            <a:r>
              <a:rPr lang="en-US" dirty="0"/>
              <a:t>Reverse the swap to production on Manual intervention</a:t>
            </a:r>
          </a:p>
          <a:p>
            <a:r>
              <a:rPr lang="en-US" dirty="0"/>
              <a:t>Agent – Clean up resources job (Linux)</a:t>
            </a:r>
          </a:p>
          <a:p>
            <a:pPr lvl="1"/>
            <a:r>
              <a:rPr lang="en-US" dirty="0"/>
              <a:t>Stop staging slot to conserve compute</a:t>
            </a:r>
          </a:p>
        </p:txBody>
      </p:sp>
      <p:pic>
        <p:nvPicPr>
          <p:cNvPr id="4" name="Picture 3">
            <a:extLst>
              <a:ext uri="{FF2B5EF4-FFF2-40B4-BE49-F238E27FC236}">
                <a16:creationId xmlns:a16="http://schemas.microsoft.com/office/drawing/2014/main" id="{4E71BB37-26F1-4690-9643-3D5DBC0C7B42}"/>
              </a:ext>
            </a:extLst>
          </p:cNvPr>
          <p:cNvPicPr>
            <a:picLocks noChangeAspect="1"/>
          </p:cNvPicPr>
          <p:nvPr/>
        </p:nvPicPr>
        <p:blipFill>
          <a:blip r:embed="rId2"/>
          <a:stretch>
            <a:fillRect/>
          </a:stretch>
        </p:blipFill>
        <p:spPr>
          <a:xfrm>
            <a:off x="8978180" y="0"/>
            <a:ext cx="3213820" cy="6858000"/>
          </a:xfrm>
          <a:prstGeom prst="rect">
            <a:avLst/>
          </a:prstGeom>
        </p:spPr>
      </p:pic>
    </p:spTree>
    <p:extLst>
      <p:ext uri="{BB962C8B-B14F-4D97-AF65-F5344CB8AC3E}">
        <p14:creationId xmlns:p14="http://schemas.microsoft.com/office/powerpoint/2010/main" val="4217590062"/>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5D30-CBC7-41C0-B793-015445E91F79}"/>
              </a:ext>
            </a:extLst>
          </p:cNvPr>
          <p:cNvSpPr>
            <a:spLocks noGrp="1"/>
          </p:cNvSpPr>
          <p:nvPr>
            <p:ph type="title"/>
          </p:nvPr>
        </p:nvSpPr>
        <p:spPr/>
        <p:txBody>
          <a:bodyPr/>
          <a:lstStyle/>
          <a:p>
            <a:r>
              <a:rPr lang="en-US" dirty="0"/>
              <a:t>Challenge 7 MVP – Azure DevOps – Release </a:t>
            </a:r>
          </a:p>
        </p:txBody>
      </p:sp>
      <p:sp>
        <p:nvSpPr>
          <p:cNvPr id="3" name="Text Placeholder 2">
            <a:extLst>
              <a:ext uri="{FF2B5EF4-FFF2-40B4-BE49-F238E27FC236}">
                <a16:creationId xmlns:a16="http://schemas.microsoft.com/office/drawing/2014/main" id="{94EB2137-8F74-48CF-9314-3CE8E62B5263}"/>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2D1FA513-EB19-456F-9EAA-1EA776F7BD07}"/>
              </a:ext>
            </a:extLst>
          </p:cNvPr>
          <p:cNvPicPr>
            <a:picLocks noChangeAspect="1"/>
          </p:cNvPicPr>
          <p:nvPr/>
        </p:nvPicPr>
        <p:blipFill>
          <a:blip r:embed="rId2"/>
          <a:stretch>
            <a:fillRect/>
          </a:stretch>
        </p:blipFill>
        <p:spPr>
          <a:xfrm>
            <a:off x="1162352" y="1758653"/>
            <a:ext cx="2254002" cy="4809836"/>
          </a:xfrm>
          <a:prstGeom prst="rect">
            <a:avLst/>
          </a:prstGeom>
        </p:spPr>
      </p:pic>
      <p:sp>
        <p:nvSpPr>
          <p:cNvPr id="5" name="Rectangle 4">
            <a:extLst>
              <a:ext uri="{FF2B5EF4-FFF2-40B4-BE49-F238E27FC236}">
                <a16:creationId xmlns:a16="http://schemas.microsoft.com/office/drawing/2014/main" id="{57110282-0902-4EEA-A09A-707756C1819A}"/>
              </a:ext>
            </a:extLst>
          </p:cNvPr>
          <p:cNvSpPr/>
          <p:nvPr/>
        </p:nvSpPr>
        <p:spPr bwMode="auto">
          <a:xfrm>
            <a:off x="1169900" y="3800430"/>
            <a:ext cx="2246454" cy="329781"/>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DCF3793F-4B28-47A0-A6E1-B4CA102896E9}"/>
              </a:ext>
            </a:extLst>
          </p:cNvPr>
          <p:cNvCxnSpPr>
            <a:cxnSpLocks/>
            <a:stCxn id="5" idx="3"/>
            <a:endCxn id="7" idx="1"/>
          </p:cNvCxnSpPr>
          <p:nvPr/>
        </p:nvCxnSpPr>
        <p:spPr>
          <a:xfrm flipV="1">
            <a:off x="3416354" y="2871880"/>
            <a:ext cx="2990880" cy="109344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FC51896-3CAC-4274-9E7F-7DE9478D44F1}"/>
              </a:ext>
            </a:extLst>
          </p:cNvPr>
          <p:cNvPicPr>
            <a:picLocks noChangeAspect="1"/>
          </p:cNvPicPr>
          <p:nvPr/>
        </p:nvPicPr>
        <p:blipFill>
          <a:blip r:embed="rId3"/>
          <a:stretch>
            <a:fillRect/>
          </a:stretch>
        </p:blipFill>
        <p:spPr>
          <a:xfrm>
            <a:off x="6407234" y="1038195"/>
            <a:ext cx="4525815" cy="3667369"/>
          </a:xfrm>
          <a:prstGeom prst="rect">
            <a:avLst/>
          </a:prstGeom>
        </p:spPr>
      </p:pic>
      <p:pic>
        <p:nvPicPr>
          <p:cNvPr id="10" name="Picture 9">
            <a:extLst>
              <a:ext uri="{FF2B5EF4-FFF2-40B4-BE49-F238E27FC236}">
                <a16:creationId xmlns:a16="http://schemas.microsoft.com/office/drawing/2014/main" id="{9031EE03-962B-426C-9047-4C0EE1CD3C90}"/>
              </a:ext>
            </a:extLst>
          </p:cNvPr>
          <p:cNvPicPr>
            <a:picLocks noChangeAspect="1"/>
          </p:cNvPicPr>
          <p:nvPr/>
        </p:nvPicPr>
        <p:blipFill>
          <a:blip r:embed="rId4"/>
          <a:stretch>
            <a:fillRect/>
          </a:stretch>
        </p:blipFill>
        <p:spPr>
          <a:xfrm>
            <a:off x="6447498" y="5164919"/>
            <a:ext cx="4445286" cy="1309772"/>
          </a:xfrm>
          <a:prstGeom prst="rect">
            <a:avLst/>
          </a:prstGeom>
        </p:spPr>
      </p:pic>
      <p:cxnSp>
        <p:nvCxnSpPr>
          <p:cNvPr id="14" name="Straight Arrow Connector 13">
            <a:extLst>
              <a:ext uri="{FF2B5EF4-FFF2-40B4-BE49-F238E27FC236}">
                <a16:creationId xmlns:a16="http://schemas.microsoft.com/office/drawing/2014/main" id="{F088DB61-684A-4F18-9157-CBF44B9F6651}"/>
              </a:ext>
            </a:extLst>
          </p:cNvPr>
          <p:cNvCxnSpPr>
            <a:cxnSpLocks/>
            <a:stCxn id="10" idx="0"/>
            <a:endCxn id="7" idx="2"/>
          </p:cNvCxnSpPr>
          <p:nvPr/>
        </p:nvCxnSpPr>
        <p:spPr>
          <a:xfrm flipV="1">
            <a:off x="8670141" y="4705564"/>
            <a:ext cx="1" cy="459355"/>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86098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6216-4CED-415C-9B2F-DD172DEAD0FB}"/>
              </a:ext>
            </a:extLst>
          </p:cNvPr>
          <p:cNvSpPr>
            <a:spLocks noGrp="1"/>
          </p:cNvSpPr>
          <p:nvPr>
            <p:ph type="title"/>
          </p:nvPr>
        </p:nvSpPr>
        <p:spPr/>
        <p:txBody>
          <a:bodyPr/>
          <a:lstStyle/>
          <a:p>
            <a:r>
              <a:rPr lang="en-US" dirty="0"/>
              <a:t>Challenge 7 MVP – Azure DevOps – </a:t>
            </a:r>
            <a:r>
              <a:rPr lang="en-US" dirty="0" err="1"/>
              <a:t>BlazeMeter</a:t>
            </a:r>
            <a:endParaRPr lang="en-US" dirty="0"/>
          </a:p>
        </p:txBody>
      </p:sp>
      <p:sp>
        <p:nvSpPr>
          <p:cNvPr id="3" name="Text Placeholder 2">
            <a:extLst>
              <a:ext uri="{FF2B5EF4-FFF2-40B4-BE49-F238E27FC236}">
                <a16:creationId xmlns:a16="http://schemas.microsoft.com/office/drawing/2014/main" id="{599B35B7-9DB9-4F62-A23A-5C181D74D26C}"/>
              </a:ext>
            </a:extLst>
          </p:cNvPr>
          <p:cNvSpPr>
            <a:spLocks noGrp="1"/>
          </p:cNvSpPr>
          <p:nvPr>
            <p:ph type="body" sz="quarter" idx="10"/>
          </p:nvPr>
        </p:nvSpPr>
        <p:spPr>
          <a:xfrm>
            <a:off x="273441" y="1038195"/>
            <a:ext cx="11655078" cy="4025717"/>
          </a:xfrm>
        </p:spPr>
        <p:txBody>
          <a:bodyPr/>
          <a:lstStyle/>
          <a:p>
            <a:r>
              <a:rPr lang="en-US" dirty="0">
                <a:hlinkClick r:id="rId2"/>
              </a:rPr>
              <a:t>https://a.blazemeter.com/app/#/settings/personal</a:t>
            </a:r>
            <a:endParaRPr lang="en-US" dirty="0"/>
          </a:p>
          <a:p>
            <a:pPr lvl="1"/>
            <a:r>
              <a:rPr lang="en-US" dirty="0"/>
              <a:t>Account Id</a:t>
            </a:r>
          </a:p>
          <a:p>
            <a:pPr lvl="1"/>
            <a:r>
              <a:rPr lang="en-US" dirty="0"/>
              <a:t>Workspace Id</a:t>
            </a:r>
          </a:p>
          <a:p>
            <a:pPr lvl="1"/>
            <a:r>
              <a:rPr lang="en-US" dirty="0"/>
              <a:t>Project Id</a:t>
            </a:r>
          </a:p>
          <a:p>
            <a:r>
              <a:rPr lang="en-US" dirty="0"/>
              <a:t>API Keys</a:t>
            </a:r>
          </a:p>
          <a:p>
            <a:pPr lvl="1"/>
            <a:r>
              <a:rPr lang="en-US" dirty="0"/>
              <a:t>APIKEY</a:t>
            </a:r>
          </a:p>
          <a:p>
            <a:pPr lvl="1"/>
            <a:r>
              <a:rPr lang="en-US" dirty="0"/>
              <a:t>APISECRET</a:t>
            </a:r>
          </a:p>
          <a:p>
            <a:pPr lvl="1"/>
            <a:r>
              <a:rPr lang="en-US" dirty="0">
                <a:hlinkClick r:id="rId3"/>
              </a:rPr>
              <a:t>https://a.blazemeter.com/app/#/settings/accounts/[ACCOUNTID]/general</a:t>
            </a:r>
            <a:endParaRPr lang="en-US" dirty="0"/>
          </a:p>
          <a:p>
            <a:r>
              <a:rPr lang="en-US" dirty="0"/>
              <a:t>TESTID</a:t>
            </a:r>
          </a:p>
          <a:p>
            <a:endParaRPr lang="en-US" dirty="0"/>
          </a:p>
        </p:txBody>
      </p:sp>
      <p:pic>
        <p:nvPicPr>
          <p:cNvPr id="4" name="Picture 3">
            <a:extLst>
              <a:ext uri="{FF2B5EF4-FFF2-40B4-BE49-F238E27FC236}">
                <a16:creationId xmlns:a16="http://schemas.microsoft.com/office/drawing/2014/main" id="{FB459B3D-7170-423A-8B15-462D8304C4BF}"/>
              </a:ext>
            </a:extLst>
          </p:cNvPr>
          <p:cNvPicPr>
            <a:picLocks noChangeAspect="1"/>
          </p:cNvPicPr>
          <p:nvPr/>
        </p:nvPicPr>
        <p:blipFill>
          <a:blip r:embed="rId4"/>
          <a:stretch>
            <a:fillRect/>
          </a:stretch>
        </p:blipFill>
        <p:spPr>
          <a:xfrm>
            <a:off x="8291244" y="1172088"/>
            <a:ext cx="3433870" cy="1406799"/>
          </a:xfrm>
          <a:prstGeom prst="rect">
            <a:avLst/>
          </a:prstGeom>
        </p:spPr>
      </p:pic>
      <p:pic>
        <p:nvPicPr>
          <p:cNvPr id="5" name="Picture 4">
            <a:extLst>
              <a:ext uri="{FF2B5EF4-FFF2-40B4-BE49-F238E27FC236}">
                <a16:creationId xmlns:a16="http://schemas.microsoft.com/office/drawing/2014/main" id="{DE761B04-A355-44CB-9794-56D74C06DBF6}"/>
              </a:ext>
            </a:extLst>
          </p:cNvPr>
          <p:cNvPicPr>
            <a:picLocks noChangeAspect="1"/>
          </p:cNvPicPr>
          <p:nvPr/>
        </p:nvPicPr>
        <p:blipFill>
          <a:blip r:embed="rId5"/>
          <a:stretch>
            <a:fillRect/>
          </a:stretch>
        </p:blipFill>
        <p:spPr>
          <a:xfrm>
            <a:off x="651356" y="4519503"/>
            <a:ext cx="7971428" cy="819048"/>
          </a:xfrm>
          <a:prstGeom prst="rect">
            <a:avLst/>
          </a:prstGeom>
        </p:spPr>
      </p:pic>
    </p:spTree>
    <p:extLst>
      <p:ext uri="{BB962C8B-B14F-4D97-AF65-F5344CB8AC3E}">
        <p14:creationId xmlns:p14="http://schemas.microsoft.com/office/powerpoint/2010/main" val="298960118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E0B83-547A-473B-B74D-CA901652E611}"/>
              </a:ext>
            </a:extLst>
          </p:cNvPr>
          <p:cNvSpPr>
            <a:spLocks noGrp="1"/>
          </p:cNvSpPr>
          <p:nvPr>
            <p:ph type="title"/>
          </p:nvPr>
        </p:nvSpPr>
        <p:spPr/>
        <p:txBody>
          <a:bodyPr/>
          <a:lstStyle/>
          <a:p>
            <a:r>
              <a:rPr lang="en-US" dirty="0"/>
              <a:t>Challenge 7 MVP – Azure DevOps – </a:t>
            </a:r>
            <a:r>
              <a:rPr lang="en-US" dirty="0" err="1"/>
              <a:t>BlazeMeter</a:t>
            </a:r>
            <a:endParaRPr lang="en-US" dirty="0"/>
          </a:p>
        </p:txBody>
      </p:sp>
      <p:sp>
        <p:nvSpPr>
          <p:cNvPr id="3" name="Text Placeholder 2">
            <a:extLst>
              <a:ext uri="{FF2B5EF4-FFF2-40B4-BE49-F238E27FC236}">
                <a16:creationId xmlns:a16="http://schemas.microsoft.com/office/drawing/2014/main" id="{06A9825C-2429-4506-A46B-D7F4388D97EC}"/>
              </a:ext>
            </a:extLst>
          </p:cNvPr>
          <p:cNvSpPr>
            <a:spLocks noGrp="1"/>
          </p:cNvSpPr>
          <p:nvPr>
            <p:ph type="body" sz="quarter" idx="10"/>
          </p:nvPr>
        </p:nvSpPr>
        <p:spPr>
          <a:xfrm>
            <a:off x="273441" y="1038195"/>
            <a:ext cx="11655078" cy="3890296"/>
          </a:xfrm>
        </p:spPr>
        <p:txBody>
          <a:bodyPr/>
          <a:lstStyle/>
          <a:p>
            <a:r>
              <a:rPr lang="en-US" dirty="0"/>
              <a:t>Run lower duration tests for quicker iterations</a:t>
            </a:r>
          </a:p>
          <a:p>
            <a:endParaRPr lang="en-US" dirty="0"/>
          </a:p>
          <a:p>
            <a:endParaRPr lang="en-US" dirty="0"/>
          </a:p>
          <a:p>
            <a:endParaRPr lang="en-US" dirty="0"/>
          </a:p>
          <a:p>
            <a:endParaRPr lang="en-US" dirty="0"/>
          </a:p>
          <a:p>
            <a:endParaRPr lang="en-US" dirty="0"/>
          </a:p>
          <a:p>
            <a:r>
              <a:rPr lang="en-US" dirty="0"/>
              <a:t>Turn on Failure criteria and configuration as desired</a:t>
            </a:r>
          </a:p>
          <a:p>
            <a:endParaRPr lang="en-US" dirty="0"/>
          </a:p>
        </p:txBody>
      </p:sp>
      <p:pic>
        <p:nvPicPr>
          <p:cNvPr id="4" name="Picture 3">
            <a:extLst>
              <a:ext uri="{FF2B5EF4-FFF2-40B4-BE49-F238E27FC236}">
                <a16:creationId xmlns:a16="http://schemas.microsoft.com/office/drawing/2014/main" id="{273AA38E-8FF5-431B-BE88-96451CC71D57}"/>
              </a:ext>
            </a:extLst>
          </p:cNvPr>
          <p:cNvPicPr>
            <a:picLocks noChangeAspect="1"/>
          </p:cNvPicPr>
          <p:nvPr/>
        </p:nvPicPr>
        <p:blipFill>
          <a:blip r:embed="rId2"/>
          <a:stretch>
            <a:fillRect/>
          </a:stretch>
        </p:blipFill>
        <p:spPr>
          <a:xfrm>
            <a:off x="1481920" y="1610659"/>
            <a:ext cx="4770188" cy="2175151"/>
          </a:xfrm>
          <a:prstGeom prst="rect">
            <a:avLst/>
          </a:prstGeom>
        </p:spPr>
      </p:pic>
      <p:pic>
        <p:nvPicPr>
          <p:cNvPr id="5" name="Picture 4">
            <a:extLst>
              <a:ext uri="{FF2B5EF4-FFF2-40B4-BE49-F238E27FC236}">
                <a16:creationId xmlns:a16="http://schemas.microsoft.com/office/drawing/2014/main" id="{8558E43B-38A7-4137-BD0F-D31FA82D7382}"/>
              </a:ext>
            </a:extLst>
          </p:cNvPr>
          <p:cNvPicPr>
            <a:picLocks noChangeAspect="1"/>
          </p:cNvPicPr>
          <p:nvPr/>
        </p:nvPicPr>
        <p:blipFill>
          <a:blip r:embed="rId3"/>
          <a:stretch>
            <a:fillRect/>
          </a:stretch>
        </p:blipFill>
        <p:spPr>
          <a:xfrm>
            <a:off x="417819" y="4418769"/>
            <a:ext cx="11171428" cy="1657143"/>
          </a:xfrm>
          <a:prstGeom prst="rect">
            <a:avLst/>
          </a:prstGeom>
        </p:spPr>
      </p:pic>
    </p:spTree>
    <p:extLst>
      <p:ext uri="{BB962C8B-B14F-4D97-AF65-F5344CB8AC3E}">
        <p14:creationId xmlns:p14="http://schemas.microsoft.com/office/powerpoint/2010/main" val="152157199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7</a:t>
            </a:r>
          </a:p>
        </p:txBody>
      </p:sp>
      <p:sp>
        <p:nvSpPr>
          <p:cNvPr id="2" name="Text Placeholder 1">
            <a:extLst>
              <a:ext uri="{FF2B5EF4-FFF2-40B4-BE49-F238E27FC236}">
                <a16:creationId xmlns:a16="http://schemas.microsoft.com/office/drawing/2014/main" id="{1A305E7B-45FC-47C0-B55B-71A77E90DA47}"/>
              </a:ext>
            </a:extLst>
          </p:cNvPr>
          <p:cNvSpPr>
            <a:spLocks noGrp="1"/>
          </p:cNvSpPr>
          <p:nvPr>
            <p:ph type="body" sz="quarter" idx="10"/>
          </p:nvPr>
        </p:nvSpPr>
        <p:spPr>
          <a:xfrm>
            <a:off x="269239" y="3860851"/>
            <a:ext cx="11653522" cy="572464"/>
          </a:xfrm>
        </p:spPr>
        <p:txBody>
          <a:bodyPr/>
          <a:lstStyle/>
          <a:p>
            <a:r>
              <a:rPr lang="en-US" dirty="0"/>
              <a:t>Integrating quality and security gates –  GitHub</a:t>
            </a:r>
          </a:p>
        </p:txBody>
      </p:sp>
    </p:spTree>
    <p:extLst>
      <p:ext uri="{BB962C8B-B14F-4D97-AF65-F5344CB8AC3E}">
        <p14:creationId xmlns:p14="http://schemas.microsoft.com/office/powerpoint/2010/main" val="612955920"/>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1A7FE-969E-41E0-9B09-232F270FF964}"/>
              </a:ext>
            </a:extLst>
          </p:cNvPr>
          <p:cNvSpPr>
            <a:spLocks noGrp="1"/>
          </p:cNvSpPr>
          <p:nvPr>
            <p:ph type="title"/>
          </p:nvPr>
        </p:nvSpPr>
        <p:spPr/>
        <p:txBody>
          <a:bodyPr/>
          <a:lstStyle/>
          <a:p>
            <a:r>
              <a:rPr lang="en-US" dirty="0"/>
              <a:t>Challenge 7 MVP – GitHub – Dependency Scanning</a:t>
            </a:r>
          </a:p>
        </p:txBody>
      </p:sp>
      <p:sp>
        <p:nvSpPr>
          <p:cNvPr id="7" name="TextBox 6">
            <a:extLst>
              <a:ext uri="{FF2B5EF4-FFF2-40B4-BE49-F238E27FC236}">
                <a16:creationId xmlns:a16="http://schemas.microsoft.com/office/drawing/2014/main" id="{330A1497-CE12-4C7D-AE9E-CD937E107688}"/>
              </a:ext>
            </a:extLst>
          </p:cNvPr>
          <p:cNvSpPr txBox="1"/>
          <p:nvPr/>
        </p:nvSpPr>
        <p:spPr>
          <a:xfrm>
            <a:off x="269240" y="1161020"/>
            <a:ext cx="11655840" cy="1446550"/>
          </a:xfrm>
          <a:prstGeom prst="rect">
            <a:avLst/>
          </a:prstGeom>
          <a:noFill/>
        </p:spPr>
        <p:txBody>
          <a:bodyPr wrap="square">
            <a:spAutoFit/>
          </a:bodyPr>
          <a:lstStyle/>
          <a:p>
            <a:r>
              <a:rPr lang="en-US" dirty="0">
                <a:solidFill>
                  <a:schemeClr val="bg1"/>
                </a:solidFill>
              </a:rPr>
              <a:t>Available out of the Box!</a:t>
            </a:r>
            <a:br>
              <a:rPr lang="en-US" dirty="0">
                <a:solidFill>
                  <a:schemeClr val="bg1"/>
                </a:solidFill>
              </a:rPr>
            </a:br>
            <a:br>
              <a:rPr lang="en-US" dirty="0">
                <a:solidFill>
                  <a:schemeClr val="bg1"/>
                </a:solidFill>
              </a:rPr>
            </a:br>
            <a:r>
              <a:rPr lang="en-US" dirty="0">
                <a:solidFill>
                  <a:schemeClr val="bg1"/>
                </a:solidFill>
              </a:rPr>
              <a:t>Allow Dependency Graph in Settings -&gt; Data Services</a:t>
            </a:r>
            <a:br>
              <a:rPr lang="en-US" dirty="0">
                <a:hlinkClick r:id="rId2"/>
              </a:rPr>
            </a:br>
            <a:endParaRPr lang="en-US" dirty="0">
              <a:hlinkClick r:id="rId2"/>
            </a:endParaRPr>
          </a:p>
          <a:p>
            <a:r>
              <a:rPr lang="en-US" sz="1600" dirty="0">
                <a:hlinkClick r:id="rId2"/>
              </a:rPr>
              <a:t>https://help.github.com/en/github/managing-security-vulnerabilities/about-security-alerts-for-vulnerable-dependencies</a:t>
            </a:r>
            <a:endParaRPr lang="en-US" sz="1600" dirty="0"/>
          </a:p>
        </p:txBody>
      </p:sp>
      <p:pic>
        <p:nvPicPr>
          <p:cNvPr id="9" name="Picture 8">
            <a:extLst>
              <a:ext uri="{FF2B5EF4-FFF2-40B4-BE49-F238E27FC236}">
                <a16:creationId xmlns:a16="http://schemas.microsoft.com/office/drawing/2014/main" id="{17703E5A-068E-436E-9FBE-0BBE68B95626}"/>
              </a:ext>
            </a:extLst>
          </p:cNvPr>
          <p:cNvPicPr>
            <a:picLocks noChangeAspect="1"/>
          </p:cNvPicPr>
          <p:nvPr/>
        </p:nvPicPr>
        <p:blipFill>
          <a:blip r:embed="rId3"/>
          <a:stretch>
            <a:fillRect/>
          </a:stretch>
        </p:blipFill>
        <p:spPr>
          <a:xfrm>
            <a:off x="5934438" y="2863121"/>
            <a:ext cx="5354793" cy="2475613"/>
          </a:xfrm>
          <a:prstGeom prst="rect">
            <a:avLst/>
          </a:prstGeom>
        </p:spPr>
      </p:pic>
      <p:pic>
        <p:nvPicPr>
          <p:cNvPr id="11" name="Picture 10">
            <a:extLst>
              <a:ext uri="{FF2B5EF4-FFF2-40B4-BE49-F238E27FC236}">
                <a16:creationId xmlns:a16="http://schemas.microsoft.com/office/drawing/2014/main" id="{D5333EDC-E529-430C-903B-C3441A336562}"/>
              </a:ext>
            </a:extLst>
          </p:cNvPr>
          <p:cNvPicPr>
            <a:picLocks noChangeAspect="1"/>
          </p:cNvPicPr>
          <p:nvPr/>
        </p:nvPicPr>
        <p:blipFill>
          <a:blip r:embed="rId4"/>
          <a:stretch>
            <a:fillRect/>
          </a:stretch>
        </p:blipFill>
        <p:spPr>
          <a:xfrm>
            <a:off x="351407" y="2863121"/>
            <a:ext cx="4890139" cy="3515193"/>
          </a:xfrm>
          <a:prstGeom prst="rect">
            <a:avLst/>
          </a:prstGeom>
        </p:spPr>
      </p:pic>
    </p:spTree>
    <p:extLst>
      <p:ext uri="{BB962C8B-B14F-4D97-AF65-F5344CB8AC3E}">
        <p14:creationId xmlns:p14="http://schemas.microsoft.com/office/powerpoint/2010/main" val="230128127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1A7FE-969E-41E0-9B09-232F270FF964}"/>
              </a:ext>
            </a:extLst>
          </p:cNvPr>
          <p:cNvSpPr>
            <a:spLocks noGrp="1"/>
          </p:cNvSpPr>
          <p:nvPr>
            <p:ph type="title"/>
          </p:nvPr>
        </p:nvSpPr>
        <p:spPr/>
        <p:txBody>
          <a:bodyPr/>
          <a:lstStyle/>
          <a:p>
            <a:r>
              <a:rPr lang="en-US" dirty="0"/>
              <a:t>Challenge 7 MVP – GitHub – Code Coverage</a:t>
            </a:r>
          </a:p>
        </p:txBody>
      </p:sp>
      <p:sp>
        <p:nvSpPr>
          <p:cNvPr id="7" name="TextBox 6">
            <a:extLst>
              <a:ext uri="{FF2B5EF4-FFF2-40B4-BE49-F238E27FC236}">
                <a16:creationId xmlns:a16="http://schemas.microsoft.com/office/drawing/2014/main" id="{330A1497-CE12-4C7D-AE9E-CD937E107688}"/>
              </a:ext>
            </a:extLst>
          </p:cNvPr>
          <p:cNvSpPr txBox="1"/>
          <p:nvPr/>
        </p:nvSpPr>
        <p:spPr>
          <a:xfrm>
            <a:off x="269240" y="1161020"/>
            <a:ext cx="11655840" cy="1723549"/>
          </a:xfrm>
          <a:prstGeom prst="rect">
            <a:avLst/>
          </a:prstGeom>
          <a:noFill/>
        </p:spPr>
        <p:txBody>
          <a:bodyPr wrap="square">
            <a:spAutoFit/>
          </a:bodyPr>
          <a:lstStyle/>
          <a:p>
            <a:r>
              <a:rPr lang="en-US" dirty="0">
                <a:solidFill>
                  <a:schemeClr val="bg1"/>
                </a:solidFill>
              </a:rPr>
              <a:t>Code Coverage utilities for each language</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Coveralls</a:t>
            </a:r>
          </a:p>
          <a:p>
            <a:pPr marL="742950" lvl="1" indent="-285750">
              <a:buFont typeface="Arial" panose="020B0604020202020204" pitchFamily="34" charset="0"/>
              <a:buChar char="•"/>
            </a:pPr>
            <a:r>
              <a:rPr lang="en-US" dirty="0">
                <a:solidFill>
                  <a:schemeClr val="bg1"/>
                </a:solidFill>
              </a:rPr>
              <a:t>Visualization</a:t>
            </a:r>
          </a:p>
          <a:p>
            <a:pPr marL="742950" lvl="1" indent="-285750">
              <a:buFont typeface="Arial" panose="020B0604020202020204" pitchFamily="34" charset="0"/>
              <a:buChar char="•"/>
            </a:pPr>
            <a:r>
              <a:rPr lang="en-US" dirty="0">
                <a:solidFill>
                  <a:schemeClr val="bg1"/>
                </a:solidFill>
              </a:rPr>
              <a:t>Fail Check if coverage goes down	</a:t>
            </a:r>
            <a:br>
              <a:rPr lang="en-US" dirty="0">
                <a:solidFill>
                  <a:schemeClr val="bg1"/>
                </a:solidFill>
              </a:rPr>
            </a:br>
            <a:endParaRPr lang="en-US" sz="1600" dirty="0"/>
          </a:p>
        </p:txBody>
      </p:sp>
      <p:pic>
        <p:nvPicPr>
          <p:cNvPr id="3" name="Picture 2">
            <a:extLst>
              <a:ext uri="{FF2B5EF4-FFF2-40B4-BE49-F238E27FC236}">
                <a16:creationId xmlns:a16="http://schemas.microsoft.com/office/drawing/2014/main" id="{E2F38BB0-6E07-4B9F-92DA-EC7923BC5F51}"/>
              </a:ext>
            </a:extLst>
          </p:cNvPr>
          <p:cNvPicPr>
            <a:picLocks noChangeAspect="1"/>
          </p:cNvPicPr>
          <p:nvPr/>
        </p:nvPicPr>
        <p:blipFill>
          <a:blip r:embed="rId2"/>
          <a:stretch>
            <a:fillRect/>
          </a:stretch>
        </p:blipFill>
        <p:spPr>
          <a:xfrm>
            <a:off x="7105338" y="957907"/>
            <a:ext cx="4993095" cy="4034931"/>
          </a:xfrm>
          <a:prstGeom prst="rect">
            <a:avLst/>
          </a:prstGeom>
        </p:spPr>
      </p:pic>
      <p:sp>
        <p:nvSpPr>
          <p:cNvPr id="10" name="TextBox 9">
            <a:extLst>
              <a:ext uri="{FF2B5EF4-FFF2-40B4-BE49-F238E27FC236}">
                <a16:creationId xmlns:a16="http://schemas.microsoft.com/office/drawing/2014/main" id="{ACD40DF5-210A-40AA-A77E-89FC45E56110}"/>
              </a:ext>
            </a:extLst>
          </p:cNvPr>
          <p:cNvSpPr txBox="1"/>
          <p:nvPr/>
        </p:nvSpPr>
        <p:spPr>
          <a:xfrm>
            <a:off x="124512" y="3973432"/>
            <a:ext cx="11800568" cy="2800767"/>
          </a:xfrm>
          <a:prstGeom prst="rect">
            <a:avLst/>
          </a:prstGeom>
          <a:noFill/>
        </p:spPr>
        <p:txBody>
          <a:bodyPr wrap="square">
            <a:spAutoFit/>
          </a:bodyPr>
          <a:lstStyle/>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Add Code Coverage Tools</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working-directory</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apis/poi/tests/</a:t>
            </a:r>
            <a:r>
              <a:rPr lang="en-US" sz="1100" b="0" dirty="0" err="1">
                <a:solidFill>
                  <a:srgbClr val="CE9178"/>
                </a:solidFill>
                <a:effectLst/>
                <a:latin typeface="Consolas" panose="020B0609020204030204" pitchFamily="49" charset="0"/>
              </a:rPr>
              <a:t>UnitTests</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run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dotnet add package </a:t>
            </a:r>
            <a:r>
              <a:rPr lang="en-US" sz="1100" b="0" dirty="0" err="1">
                <a:solidFill>
                  <a:srgbClr val="CE9178"/>
                </a:solidFill>
                <a:effectLst/>
                <a:latin typeface="Consolas" panose="020B0609020204030204" pitchFamily="49" charset="0"/>
              </a:rPr>
              <a:t>coverlet.msbuild</a:t>
            </a:r>
            <a:endParaRPr lang="en-US" sz="1100" b="0" dirty="0">
              <a:solidFill>
                <a:srgbClr val="D4D4D4"/>
              </a:solidFill>
              <a:effectLst/>
              <a:latin typeface="Consolas" panose="020B0609020204030204" pitchFamily="49" charset="0"/>
            </a:endParaRPr>
          </a:p>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.NET Test</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run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dotnet test --no-restore --verbosity normal apis/poi/tests/</a:t>
            </a:r>
            <a:r>
              <a:rPr lang="en-US" sz="1100" b="0" dirty="0" err="1">
                <a:solidFill>
                  <a:srgbClr val="CE9178"/>
                </a:solidFill>
                <a:effectLst/>
                <a:latin typeface="Consolas" panose="020B0609020204030204" pitchFamily="49" charset="0"/>
              </a:rPr>
              <a:t>UnitTests</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p:CollectCoverage</a:t>
            </a:r>
            <a:r>
              <a:rPr lang="en-US" sz="1100" b="0" dirty="0">
                <a:solidFill>
                  <a:srgbClr val="CE9178"/>
                </a:solidFill>
                <a:effectLst/>
                <a:latin typeface="Consolas" panose="020B0609020204030204" pitchFamily="49" charset="0"/>
              </a:rPr>
              <a:t>=true /</a:t>
            </a:r>
            <a:r>
              <a:rPr lang="en-US" sz="1100" b="0" dirty="0" err="1">
                <a:solidFill>
                  <a:srgbClr val="CE9178"/>
                </a:solidFill>
                <a:effectLst/>
                <a:latin typeface="Consolas" panose="020B0609020204030204" pitchFamily="49" charset="0"/>
              </a:rPr>
              <a:t>p:CoverletOutput</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lcov</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p:CoverletOutputFormat</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lcov</a:t>
            </a:r>
            <a:endParaRPr lang="en-US" sz="1100" b="0" dirty="0">
              <a:solidFill>
                <a:srgbClr val="D4D4D4"/>
              </a:solidFill>
              <a:effectLst/>
              <a:latin typeface="Consolas" panose="020B0609020204030204" pitchFamily="49" charset="0"/>
            </a:endParaRPr>
          </a:p>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Coveralls</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uses</a:t>
            </a:r>
            <a:r>
              <a:rPr lang="en-US" sz="1100" b="0" dirty="0">
                <a:solidFill>
                  <a:srgbClr val="D4D4D4"/>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coverallsapp</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github-action@master</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with</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569CD6"/>
                </a:solidFill>
                <a:effectLst/>
                <a:latin typeface="Consolas" panose="020B0609020204030204" pitchFamily="49" charset="0"/>
              </a:rPr>
              <a:t>github</a:t>
            </a:r>
            <a:r>
              <a:rPr lang="en-US" sz="1100" b="0" dirty="0">
                <a:solidFill>
                  <a:srgbClr val="569CD6"/>
                </a:solidFill>
                <a:effectLst/>
                <a:latin typeface="Consolas" panose="020B0609020204030204" pitchFamily="49" charset="0"/>
              </a:rPr>
              <a:t>-token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secrets.GITHUB_TOKEN</a:t>
            </a:r>
            <a:r>
              <a:rPr lang="en-US" sz="1100" b="0" dirty="0">
                <a:solidFill>
                  <a:srgbClr val="CE9178"/>
                </a:solidFill>
                <a:effectLst/>
                <a:latin typeface="Consolas" panose="020B0609020204030204" pitchFamily="49" charset="0"/>
              </a:rPr>
              <a:t> }}</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path-to-</a:t>
            </a:r>
            <a:r>
              <a:rPr lang="en-US" sz="1100" b="0" dirty="0" err="1">
                <a:solidFill>
                  <a:srgbClr val="569CD6"/>
                </a:solidFill>
                <a:effectLst/>
                <a:latin typeface="Consolas" panose="020B0609020204030204" pitchFamily="49" charset="0"/>
              </a:rPr>
              <a:t>lcov</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apis/poi/tests/UnitTests/lcov/coverage.info</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base-path</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apis/poi</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flag-name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Unit</a:t>
            </a:r>
            <a:endParaRPr lang="en-US" sz="11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197114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Application and Application APIs</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10"/>
          </p:nvPr>
        </p:nvSpPr>
        <p:spPr>
          <a:xfrm>
            <a:off x="273441" y="1038195"/>
            <a:ext cx="5818928" cy="4641271"/>
          </a:xfrm>
        </p:spPr>
        <p:txBody>
          <a:bodyPr/>
          <a:lstStyle/>
          <a:p>
            <a:r>
              <a:rPr lang="en-US" dirty="0"/>
              <a:t>5 Azure Web Apps for Containers each with a staging deployment slot running the following applications</a:t>
            </a:r>
          </a:p>
          <a:p>
            <a:pPr lvl="1"/>
            <a:r>
              <a:rPr lang="en-US" sz="1600" dirty="0" err="1"/>
              <a:t>Tripviewer</a:t>
            </a:r>
            <a:r>
              <a:rPr lang="en-US" sz="1600" dirty="0"/>
              <a:t> - the team website that your customers are using to review their driving scores and trips which are being simulated against the APIs.</a:t>
            </a:r>
          </a:p>
          <a:p>
            <a:pPr lvl="1"/>
            <a:r>
              <a:rPr lang="en-US" sz="1600" dirty="0"/>
              <a:t>Trips - the trips API is where the mobile application sends the trip data from the OBD device to be stored.</a:t>
            </a:r>
          </a:p>
          <a:p>
            <a:pPr lvl="1"/>
            <a:r>
              <a:rPr lang="en-US" sz="1600" dirty="0"/>
              <a:t>POI - the POI (Point Of Interests) API is collecting the points of the trip when a hard stop or hard acceleration was detected.</a:t>
            </a:r>
          </a:p>
          <a:p>
            <a:pPr lvl="1"/>
            <a:r>
              <a:rPr lang="en-US" sz="1600" dirty="0"/>
              <a:t>User – the user profile API is used by the application to read the user's information.</a:t>
            </a:r>
          </a:p>
          <a:p>
            <a:pPr lvl="1"/>
            <a:r>
              <a:rPr lang="en-US" sz="1600" dirty="0"/>
              <a:t>User-Java - the user (Java) API is used by the application to create and modify the users.</a:t>
            </a:r>
          </a:p>
        </p:txBody>
      </p:sp>
      <p:pic>
        <p:nvPicPr>
          <p:cNvPr id="6" name="Picture 5" descr="A close up of a map&#10;&#10;Description automatically generated">
            <a:extLst>
              <a:ext uri="{FF2B5EF4-FFF2-40B4-BE49-F238E27FC236}">
                <a16:creationId xmlns:a16="http://schemas.microsoft.com/office/drawing/2014/main" id="{CDC9B052-55C9-4843-9AA9-73C926F08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9" y="961925"/>
            <a:ext cx="5890240" cy="4264925"/>
          </a:xfrm>
          <a:prstGeom prst="rect">
            <a:avLst/>
          </a:prstGeom>
        </p:spPr>
      </p:pic>
    </p:spTree>
    <p:extLst>
      <p:ext uri="{BB962C8B-B14F-4D97-AF65-F5344CB8AC3E}">
        <p14:creationId xmlns:p14="http://schemas.microsoft.com/office/powerpoint/2010/main" val="400836684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1A7FE-969E-41E0-9B09-232F270FF964}"/>
              </a:ext>
            </a:extLst>
          </p:cNvPr>
          <p:cNvSpPr>
            <a:spLocks noGrp="1"/>
          </p:cNvSpPr>
          <p:nvPr>
            <p:ph type="title"/>
          </p:nvPr>
        </p:nvSpPr>
        <p:spPr/>
        <p:txBody>
          <a:bodyPr/>
          <a:lstStyle/>
          <a:p>
            <a:r>
              <a:rPr lang="en-US" dirty="0"/>
              <a:t>Challenge 7 MVP – GitHub – Load Testing – Apache Bench</a:t>
            </a:r>
          </a:p>
        </p:txBody>
      </p:sp>
      <p:sp>
        <p:nvSpPr>
          <p:cNvPr id="6" name="TextBox 5">
            <a:extLst>
              <a:ext uri="{FF2B5EF4-FFF2-40B4-BE49-F238E27FC236}">
                <a16:creationId xmlns:a16="http://schemas.microsoft.com/office/drawing/2014/main" id="{507D5365-2759-4C9B-932C-4B14490B68D3}"/>
              </a:ext>
            </a:extLst>
          </p:cNvPr>
          <p:cNvSpPr txBox="1"/>
          <p:nvPr/>
        </p:nvSpPr>
        <p:spPr>
          <a:xfrm>
            <a:off x="427220" y="1582341"/>
            <a:ext cx="11002780" cy="3416320"/>
          </a:xfrm>
          <a:prstGeom prst="rect">
            <a:avLst/>
          </a:prstGeom>
          <a:noFill/>
        </p:spPr>
        <p:txBody>
          <a:bodyPr wrap="square">
            <a:spAutoFit/>
          </a:bodyPr>
          <a:lstStyle/>
          <a:p>
            <a:r>
              <a:rPr lang="en-US" b="0" dirty="0" err="1">
                <a:solidFill>
                  <a:srgbClr val="569CD6"/>
                </a:solidFill>
                <a:effectLst/>
                <a:latin typeface="Consolas" panose="020B0609020204030204" pitchFamily="49" charset="0"/>
              </a:rPr>
              <a:t>load_test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github.ref</a:t>
            </a:r>
            <a:r>
              <a:rPr lang="en-US" b="0" dirty="0">
                <a:solidFill>
                  <a:srgbClr val="CE9178"/>
                </a:solidFill>
                <a:effectLst/>
                <a:latin typeface="Consolas" panose="020B0609020204030204" pitchFamily="49" charset="0"/>
              </a:rPr>
              <a:t> == 'refs/heads/</a:t>
            </a:r>
            <a:r>
              <a:rPr lang="en-US" b="0" dirty="0" err="1">
                <a:solidFill>
                  <a:srgbClr val="CE9178"/>
                </a:solidFill>
                <a:effectLst/>
                <a:latin typeface="Consolas" panose="020B0609020204030204" pitchFamily="49" charset="0"/>
              </a:rPr>
              <a:t>load_test</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runs-on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ubuntu-latest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needs</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validate_staging</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steps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Install Apache Bench</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err="1">
                <a:solidFill>
                  <a:srgbClr val="CE9178"/>
                </a:solidFill>
                <a:effectLst/>
                <a:latin typeface="Consolas" panose="020B0609020204030204" pitchFamily="49" charset="0"/>
              </a:rPr>
              <a:t>sudo</a:t>
            </a:r>
            <a:r>
              <a:rPr lang="en-US" b="0" dirty="0">
                <a:solidFill>
                  <a:srgbClr val="CE9178"/>
                </a:solidFill>
                <a:effectLst/>
                <a:latin typeface="Consolas" panose="020B0609020204030204" pitchFamily="49" charset="0"/>
              </a:rPr>
              <a:t> apt-get install  apache2-utils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Load Test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run</a:t>
            </a:r>
            <a:r>
              <a:rPr lang="en-US" b="0" dirty="0">
                <a:solidFill>
                  <a:srgbClr val="D4D4D4"/>
                </a:solidFill>
                <a:effectLst/>
                <a:latin typeface="Consolas" panose="020B0609020204030204" pitchFamily="49" charset="0"/>
              </a:rPr>
              <a:t>: |</a:t>
            </a:r>
            <a:r>
              <a:rPr lang="en-US" b="0" dirty="0">
                <a:solidFill>
                  <a:srgbClr val="F44747"/>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      </a:t>
            </a:r>
            <a:r>
              <a:rPr lang="en-US" b="0" dirty="0" err="1">
                <a:solidFill>
                  <a:srgbClr val="CE9178"/>
                </a:solidFill>
                <a:effectLst/>
                <a:latin typeface="Consolas" panose="020B0609020204030204" pitchFamily="49" charset="0"/>
              </a:rPr>
              <a:t>rps</a:t>
            </a:r>
            <a:r>
              <a:rPr lang="en-US" b="0" dirty="0">
                <a:solidFill>
                  <a:srgbClr val="CE9178"/>
                </a:solidFill>
                <a:effectLst/>
                <a:latin typeface="Consolas" panose="020B0609020204030204" pitchFamily="49" charset="0"/>
              </a:rPr>
              <a:t>=$(ab -t 20 -c 10 ${{ </a:t>
            </a:r>
            <a:r>
              <a:rPr lang="en-US" b="0" dirty="0" err="1">
                <a:solidFill>
                  <a:srgbClr val="CE9178"/>
                </a:solidFill>
                <a:effectLst/>
                <a:latin typeface="Consolas" panose="020B0609020204030204" pitchFamily="49" charset="0"/>
              </a:rPr>
              <a:t>env.prod_url</a:t>
            </a:r>
            <a:r>
              <a:rPr lang="en-US" b="0" dirty="0">
                <a:solidFill>
                  <a:srgbClr val="CE9178"/>
                </a:solidFill>
                <a:effectLst/>
                <a:latin typeface="Consolas" panose="020B0609020204030204" pitchFamily="49" charset="0"/>
              </a:rPr>
              <a:t> }}/api/version/poi | grep -Poe 'Requests per second: \K.*' | sed 's/^ *//g')</a:t>
            </a:r>
            <a:endParaRPr lang="en-US" b="0" dirty="0">
              <a:solidFill>
                <a:srgbClr val="D4D4D4"/>
              </a:solidFill>
              <a:effectLst/>
              <a:latin typeface="Consolas" panose="020B0609020204030204" pitchFamily="49" charset="0"/>
            </a:endParaRPr>
          </a:p>
          <a:p>
            <a:r>
              <a:rPr lang="en-US" b="0" dirty="0">
                <a:solidFill>
                  <a:srgbClr val="CE9178"/>
                </a:solidFill>
                <a:effectLst/>
                <a:latin typeface="Consolas" panose="020B0609020204030204" pitchFamily="49" charset="0"/>
              </a:rPr>
              <a:t>      echo "Requests per second: $</a:t>
            </a:r>
            <a:r>
              <a:rPr lang="en-US" b="0" dirty="0" err="1">
                <a:solidFill>
                  <a:srgbClr val="CE9178"/>
                </a:solidFill>
                <a:effectLst/>
                <a:latin typeface="Consolas" panose="020B0609020204030204" pitchFamily="49" charset="0"/>
              </a:rPr>
              <a:t>rps</a:t>
            </a:r>
            <a:r>
              <a:rPr lang="en-US" b="0" dirty="0">
                <a:solidFill>
                  <a:srgbClr val="CE9178"/>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071818174"/>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1A7FE-969E-41E0-9B09-232F270FF964}"/>
              </a:ext>
            </a:extLst>
          </p:cNvPr>
          <p:cNvSpPr>
            <a:spLocks noGrp="1"/>
          </p:cNvSpPr>
          <p:nvPr>
            <p:ph type="title"/>
          </p:nvPr>
        </p:nvSpPr>
        <p:spPr/>
        <p:txBody>
          <a:bodyPr/>
          <a:lstStyle/>
          <a:p>
            <a:r>
              <a:rPr lang="en-US" dirty="0"/>
              <a:t>Challenge 7 MVP – GitHub – Load Testing – Load Impact</a:t>
            </a:r>
          </a:p>
        </p:txBody>
      </p:sp>
      <p:sp>
        <p:nvSpPr>
          <p:cNvPr id="6" name="TextBox 5">
            <a:extLst>
              <a:ext uri="{FF2B5EF4-FFF2-40B4-BE49-F238E27FC236}">
                <a16:creationId xmlns:a16="http://schemas.microsoft.com/office/drawing/2014/main" id="{507D5365-2759-4C9B-932C-4B14490B68D3}"/>
              </a:ext>
            </a:extLst>
          </p:cNvPr>
          <p:cNvSpPr txBox="1"/>
          <p:nvPr/>
        </p:nvSpPr>
        <p:spPr>
          <a:xfrm>
            <a:off x="594610" y="1462420"/>
            <a:ext cx="11002780" cy="369332"/>
          </a:xfrm>
          <a:prstGeom prst="rect">
            <a:avLst/>
          </a:prstGeom>
          <a:noFill/>
        </p:spPr>
        <p:txBody>
          <a:bodyPr wrap="square">
            <a:spAutoFit/>
          </a:bodyPr>
          <a:lstStyle/>
          <a:p>
            <a:r>
              <a:rPr lang="en-US">
                <a:hlinkClick r:id="rId2"/>
              </a:rPr>
              <a:t>https://github.com/loadimpact/k6-github-actions-example</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851E4E2-FAF8-439E-95E2-AB91ECD72C5D}"/>
              </a:ext>
            </a:extLst>
          </p:cNvPr>
          <p:cNvSpPr txBox="1"/>
          <p:nvPr/>
        </p:nvSpPr>
        <p:spPr>
          <a:xfrm>
            <a:off x="269240" y="2129163"/>
            <a:ext cx="6516974" cy="3139321"/>
          </a:xfrm>
          <a:prstGeom prst="rect">
            <a:avLst/>
          </a:prstGeom>
          <a:noFill/>
        </p:spPr>
        <p:txBody>
          <a:bodyPr wrap="square">
            <a:spAutoFit/>
          </a:bodyPr>
          <a:lstStyle/>
          <a:p>
            <a:r>
              <a:rPr lang="en-US" b="0">
                <a:solidFill>
                  <a:srgbClr val="D4D4D4"/>
                </a:solidFill>
                <a:effectLst/>
                <a:latin typeface="Consolas" panose="020B0609020204030204" pitchFamily="49" charset="0"/>
              </a:rPr>
              <a:t>  </a:t>
            </a:r>
            <a:r>
              <a:rPr lang="en-US" b="0">
                <a:solidFill>
                  <a:srgbClr val="569CD6"/>
                </a:solidFill>
                <a:effectLst/>
                <a:latin typeface="Consolas" panose="020B0609020204030204" pitchFamily="49" charset="0"/>
              </a:rPr>
              <a:t>k6_local_test</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a:solidFill>
                  <a:srgbClr val="569CD6"/>
                </a:solidFill>
                <a:effectLst/>
                <a:latin typeface="Consolas" panose="020B0609020204030204" pitchFamily="49" charset="0"/>
              </a:rPr>
              <a:t>name</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k6 local test run - basic example</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569CD6"/>
                </a:solidFill>
                <a:effectLst/>
                <a:latin typeface="Consolas" panose="020B0609020204030204" pitchFamily="49" charset="0"/>
              </a:rPr>
              <a:t>runs-on</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ubuntu-latest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569CD6"/>
                </a:solidFill>
                <a:effectLst/>
                <a:latin typeface="Consolas" panose="020B0609020204030204" pitchFamily="49" charset="0"/>
              </a:rPr>
              <a:t>container</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docker://loadimpact/k6:latest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569CD6"/>
                </a:solidFill>
                <a:effectLst/>
                <a:latin typeface="Consolas" panose="020B0609020204030204" pitchFamily="49" charset="0"/>
              </a:rPr>
              <a:t>steps</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 </a:t>
            </a:r>
            <a:r>
              <a:rPr lang="en-US" b="0">
                <a:solidFill>
                  <a:srgbClr val="569CD6"/>
                </a:solidFill>
                <a:effectLst/>
                <a:latin typeface="Consolas" panose="020B0609020204030204" pitchFamily="49" charset="0"/>
              </a:rPr>
              <a:t>name</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Checkout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569CD6"/>
                </a:solidFill>
                <a:effectLst/>
                <a:latin typeface="Consolas" panose="020B0609020204030204" pitchFamily="49" charset="0"/>
              </a:rPr>
              <a:t>uses</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actions/checkout@v1</a:t>
            </a:r>
            <a:endParaRPr lang="en-US" b="0">
              <a:solidFill>
                <a:srgbClr val="D4D4D4"/>
              </a:solidFill>
              <a:effectLst/>
              <a:latin typeface="Consolas" panose="020B0609020204030204" pitchFamily="49" charset="0"/>
            </a:endParaRP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    - </a:t>
            </a:r>
            <a:r>
              <a:rPr lang="en-US" b="0">
                <a:solidFill>
                  <a:srgbClr val="569CD6"/>
                </a:solidFill>
                <a:effectLst/>
                <a:latin typeface="Consolas" panose="020B0609020204030204" pitchFamily="49" charset="0"/>
              </a:rPr>
              <a:t>name</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Local k6 test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569CD6"/>
                </a:solidFill>
                <a:effectLst/>
                <a:latin typeface="Consolas" panose="020B0609020204030204" pitchFamily="49" charset="0"/>
              </a:rPr>
              <a:t>run</a:t>
            </a:r>
            <a:r>
              <a:rPr lang="en-US" b="0">
                <a:solidFill>
                  <a:srgbClr val="D4D4D4"/>
                </a:solidFill>
                <a:effectLst/>
                <a:latin typeface="Consolas" panose="020B0609020204030204" pitchFamily="49" charset="0"/>
              </a:rPr>
              <a:t>: </a:t>
            </a:r>
            <a:r>
              <a:rPr lang="en-US" b="0">
                <a:solidFill>
                  <a:srgbClr val="CE9178"/>
                </a:solidFill>
                <a:effectLst/>
                <a:latin typeface="Consolas" panose="020B0609020204030204" pitchFamily="49" charset="0"/>
              </a:rPr>
              <a:t>k6 run basic/script.js</a:t>
            </a:r>
            <a:endParaRPr lang="en-US"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366276F3-AABD-4B0A-A3D6-6EA0116638FF}"/>
              </a:ext>
            </a:extLst>
          </p:cNvPr>
          <p:cNvSpPr txBox="1"/>
          <p:nvPr/>
        </p:nvSpPr>
        <p:spPr>
          <a:xfrm>
            <a:off x="7423837" y="2677580"/>
            <a:ext cx="5555730" cy="2970044"/>
          </a:xfrm>
          <a:prstGeom prst="rect">
            <a:avLst/>
          </a:prstGeom>
          <a:noFill/>
        </p:spPr>
        <p:txBody>
          <a:bodyPr wrap="square">
            <a:spAutoFit/>
          </a:bodyPr>
          <a:lstStyle/>
          <a:p>
            <a:r>
              <a:rPr lang="en-US" sz="1100" b="0" dirty="0">
                <a:solidFill>
                  <a:srgbClr val="D4D4D4"/>
                </a:solidFill>
                <a:effectLst/>
                <a:latin typeface="Consolas" panose="020B0609020204030204" pitchFamily="49" charset="0"/>
              </a:rPr>
              <a:t>  </a:t>
            </a:r>
          </a:p>
          <a:p>
            <a:r>
              <a:rPr lang="en-US" sz="1100" b="0" dirty="0">
                <a:solidFill>
                  <a:srgbClr val="CE9178"/>
                </a:solidFill>
                <a:effectLst/>
                <a:latin typeface="Consolas" panose="020B0609020204030204" pitchFamily="49" charset="0"/>
              </a:rPr>
              <a:t>import { check, sleep } from "k6";</a:t>
            </a:r>
            <a:endParaRPr lang="en-US" sz="1100" b="0" dirty="0">
              <a:solidFill>
                <a:srgbClr val="D4D4D4"/>
              </a:solidFill>
              <a:effectLst/>
              <a:latin typeface="Consolas" panose="020B0609020204030204" pitchFamily="49" charset="0"/>
            </a:endParaRPr>
          </a:p>
          <a:p>
            <a:r>
              <a:rPr lang="en-US" sz="1100" b="0" dirty="0">
                <a:solidFill>
                  <a:srgbClr val="CE9178"/>
                </a:solidFill>
                <a:effectLst/>
                <a:latin typeface="Consolas" panose="020B0609020204030204" pitchFamily="49" charset="0"/>
              </a:rPr>
              <a:t>import http from "k6/http";</a:t>
            </a:r>
            <a:endParaRPr lang="en-US" sz="1100" b="0" dirty="0">
              <a:solidFill>
                <a:srgbClr val="D4D4D4"/>
              </a:solidFill>
              <a:effectLst/>
              <a:latin typeface="Consolas" panose="020B0609020204030204" pitchFamily="49" charset="0"/>
            </a:endParaRPr>
          </a:p>
          <a:p>
            <a:br>
              <a:rPr lang="en-US" sz="1100" b="0" dirty="0">
                <a:solidFill>
                  <a:srgbClr val="D4D4D4"/>
                </a:solidFill>
                <a:effectLst/>
                <a:latin typeface="Consolas" panose="020B0609020204030204" pitchFamily="49" charset="0"/>
              </a:rPr>
            </a:br>
            <a:r>
              <a:rPr lang="en-US" sz="1100" b="0" dirty="0">
                <a:solidFill>
                  <a:srgbClr val="CE9178"/>
                </a:solidFill>
                <a:effectLst/>
                <a:latin typeface="Consolas" panose="020B0609020204030204" pitchFamily="49" charset="0"/>
              </a:rPr>
              <a:t>export let options = {</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stages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 </a:t>
            </a:r>
            <a:r>
              <a:rPr lang="en-US" sz="1100" b="0" dirty="0">
                <a:solidFill>
                  <a:srgbClr val="569CD6"/>
                </a:solidFill>
                <a:effectLst/>
                <a:latin typeface="Consolas" panose="020B0609020204030204" pitchFamily="49" charset="0"/>
              </a:rPr>
              <a:t>duration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"20s"</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target</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10</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a:t>
            </a:r>
            <a:r>
              <a:rPr lang="en-US" sz="1100" b="0" dirty="0">
                <a:solidFill>
                  <a:srgbClr val="CE9178"/>
                </a:solidFill>
                <a:effectLst/>
                <a:latin typeface="Consolas" panose="020B0609020204030204" pitchFamily="49" charset="0"/>
              </a:rPr>
              <a:t>;</a:t>
            </a:r>
            <a:endParaRPr lang="en-US" sz="1100" b="0" dirty="0">
              <a:solidFill>
                <a:srgbClr val="D4D4D4"/>
              </a:solidFill>
              <a:effectLst/>
              <a:latin typeface="Consolas" panose="020B0609020204030204" pitchFamily="49" charset="0"/>
            </a:endParaRPr>
          </a:p>
          <a:p>
            <a:br>
              <a:rPr lang="en-US" sz="1100" b="0" dirty="0">
                <a:solidFill>
                  <a:srgbClr val="D4D4D4"/>
                </a:solidFill>
                <a:effectLst/>
                <a:latin typeface="Consolas" panose="020B0609020204030204" pitchFamily="49" charset="0"/>
              </a:rPr>
            </a:br>
            <a:r>
              <a:rPr lang="en-US" sz="1100" b="0" dirty="0">
                <a:solidFill>
                  <a:srgbClr val="CE9178"/>
                </a:solidFill>
                <a:effectLst/>
                <a:latin typeface="Consolas" panose="020B0609020204030204" pitchFamily="49" charset="0"/>
              </a:rPr>
              <a:t>export default function() {</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var r = </a:t>
            </a:r>
            <a:r>
              <a:rPr lang="en-US" sz="1100" b="0" dirty="0" err="1">
                <a:solidFill>
                  <a:srgbClr val="CE9178"/>
                </a:solidFill>
                <a:effectLst/>
                <a:latin typeface="Consolas" panose="020B0609020204030204" pitchFamily="49" charset="0"/>
              </a:rPr>
              <a:t>http.get</a:t>
            </a:r>
            <a:r>
              <a:rPr lang="en-US" sz="1100" b="0" dirty="0">
                <a:solidFill>
                  <a:srgbClr val="CE9178"/>
                </a:solidFill>
                <a:effectLst/>
                <a:latin typeface="Consolas" panose="020B0609020204030204" pitchFamily="49" charset="0"/>
              </a:rPr>
              <a:t>("http://test.loadimpact.com");</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check(r, {</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"status is 200"</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(r) =&gt; </a:t>
            </a:r>
            <a:r>
              <a:rPr lang="en-US" sz="1100" b="0" dirty="0" err="1">
                <a:solidFill>
                  <a:srgbClr val="CE9178"/>
                </a:solidFill>
                <a:effectLst/>
                <a:latin typeface="Consolas" panose="020B0609020204030204" pitchFamily="49" charset="0"/>
              </a:rPr>
              <a:t>r.status</a:t>
            </a:r>
            <a:r>
              <a:rPr lang="en-US" sz="1100" b="0" dirty="0">
                <a:solidFill>
                  <a:srgbClr val="CE9178"/>
                </a:solidFill>
                <a:effectLst/>
                <a:latin typeface="Consolas" panose="020B0609020204030204" pitchFamily="49" charset="0"/>
              </a:rPr>
              <a:t> === 200</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sleep(1);</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37255673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8</a:t>
            </a:r>
          </a:p>
        </p:txBody>
      </p:sp>
      <p:sp>
        <p:nvSpPr>
          <p:cNvPr id="2" name="Text Placeholder 1">
            <a:extLst>
              <a:ext uri="{FF2B5EF4-FFF2-40B4-BE49-F238E27FC236}">
                <a16:creationId xmlns:a16="http://schemas.microsoft.com/office/drawing/2014/main" id="{DA2D0ACE-272C-4688-A4F2-78BEEF4402E2}"/>
              </a:ext>
            </a:extLst>
          </p:cNvPr>
          <p:cNvSpPr>
            <a:spLocks noGrp="1"/>
          </p:cNvSpPr>
          <p:nvPr>
            <p:ph type="body" sz="quarter" idx="10"/>
          </p:nvPr>
        </p:nvSpPr>
        <p:spPr/>
        <p:txBody>
          <a:bodyPr/>
          <a:lstStyle/>
          <a:p>
            <a:r>
              <a:rPr lang="en-US" dirty="0"/>
              <a:t>Implement phased rollout with rollback</a:t>
            </a:r>
          </a:p>
        </p:txBody>
      </p:sp>
    </p:spTree>
    <p:extLst>
      <p:ext uri="{BB962C8B-B14F-4D97-AF65-F5344CB8AC3E}">
        <p14:creationId xmlns:p14="http://schemas.microsoft.com/office/powerpoint/2010/main" val="864151627"/>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DC3DEF-30DA-4DD7-9DAD-EC77F04F61EA}"/>
              </a:ext>
            </a:extLst>
          </p:cNvPr>
          <p:cNvSpPr>
            <a:spLocks noGrp="1"/>
          </p:cNvSpPr>
          <p:nvPr>
            <p:ph type="title"/>
          </p:nvPr>
        </p:nvSpPr>
        <p:spPr/>
        <p:txBody>
          <a:bodyPr/>
          <a:lstStyle/>
          <a:p>
            <a:r>
              <a:rPr lang="en-US" dirty="0"/>
              <a:t>Challenge 8 MVP</a:t>
            </a:r>
          </a:p>
        </p:txBody>
      </p:sp>
      <p:sp>
        <p:nvSpPr>
          <p:cNvPr id="5" name="Text Placeholder 4">
            <a:extLst>
              <a:ext uri="{FF2B5EF4-FFF2-40B4-BE49-F238E27FC236}">
                <a16:creationId xmlns:a16="http://schemas.microsoft.com/office/drawing/2014/main" id="{9C1CF7BE-C83E-4CF9-9CD0-C0467C8E687E}"/>
              </a:ext>
            </a:extLst>
          </p:cNvPr>
          <p:cNvSpPr>
            <a:spLocks noGrp="1"/>
          </p:cNvSpPr>
          <p:nvPr>
            <p:ph type="body" sz="quarter" idx="10"/>
          </p:nvPr>
        </p:nvSpPr>
        <p:spPr>
          <a:xfrm>
            <a:off x="273441" y="1038195"/>
            <a:ext cx="11655078" cy="2209836"/>
          </a:xfrm>
        </p:spPr>
        <p:txBody>
          <a:bodyPr/>
          <a:lstStyle/>
          <a:p>
            <a:r>
              <a:rPr lang="en-US" dirty="0"/>
              <a:t>This challenge implements phased rollout which may sometimes be named </a:t>
            </a:r>
            <a:r>
              <a:rPr lang="en-US" dirty="0">
                <a:solidFill>
                  <a:srgbClr val="0070C0"/>
                </a:solidFill>
                <a:latin typeface="Segoe UI Semibold" panose="020B0702040204020203" pitchFamily="34" charset="0"/>
                <a:cs typeface="Segoe UI Semibold" panose="020B0702040204020203" pitchFamily="34" charset="0"/>
              </a:rPr>
              <a:t>canary</a:t>
            </a:r>
          </a:p>
          <a:p>
            <a:r>
              <a:rPr lang="en-US" dirty="0"/>
              <a:t>There are many ways this can be done, but a couple common tested paths would be using existing deployment slots and the built-in </a:t>
            </a:r>
            <a:r>
              <a:rPr lang="en-US" dirty="0">
                <a:hlinkClick r:id="rId2"/>
              </a:rPr>
              <a:t>traffic routing</a:t>
            </a:r>
            <a:r>
              <a:rPr lang="en-US" dirty="0"/>
              <a:t> mechanism</a:t>
            </a:r>
          </a:p>
        </p:txBody>
      </p:sp>
    </p:spTree>
    <p:extLst>
      <p:ext uri="{BB962C8B-B14F-4D97-AF65-F5344CB8AC3E}">
        <p14:creationId xmlns:p14="http://schemas.microsoft.com/office/powerpoint/2010/main" val="2499417796"/>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DC3DEF-30DA-4DD7-9DAD-EC77F04F61EA}"/>
              </a:ext>
            </a:extLst>
          </p:cNvPr>
          <p:cNvSpPr>
            <a:spLocks noGrp="1"/>
          </p:cNvSpPr>
          <p:nvPr>
            <p:ph type="title"/>
          </p:nvPr>
        </p:nvSpPr>
        <p:spPr/>
        <p:txBody>
          <a:bodyPr/>
          <a:lstStyle/>
          <a:p>
            <a:r>
              <a:rPr lang="en-US" dirty="0"/>
              <a:t>Challenge 8 Success Criteria</a:t>
            </a:r>
          </a:p>
        </p:txBody>
      </p:sp>
      <p:sp>
        <p:nvSpPr>
          <p:cNvPr id="5" name="Text Placeholder 4">
            <a:extLst>
              <a:ext uri="{FF2B5EF4-FFF2-40B4-BE49-F238E27FC236}">
                <a16:creationId xmlns:a16="http://schemas.microsoft.com/office/drawing/2014/main" id="{9C1CF7BE-C83E-4CF9-9CD0-C0467C8E687E}"/>
              </a:ext>
            </a:extLst>
          </p:cNvPr>
          <p:cNvSpPr>
            <a:spLocks noGrp="1"/>
          </p:cNvSpPr>
          <p:nvPr>
            <p:ph type="body" sz="quarter" idx="10"/>
          </p:nvPr>
        </p:nvSpPr>
        <p:spPr>
          <a:xfrm>
            <a:off x="273441" y="1038195"/>
            <a:ext cx="11655078" cy="3022366"/>
          </a:xfrm>
        </p:spPr>
        <p:txBody>
          <a:bodyPr/>
          <a:lstStyle/>
          <a:p>
            <a:r>
              <a:rPr lang="en-US" dirty="0"/>
              <a:t>Explain your updated strategy and the associated technical details thereof to your coach</a:t>
            </a:r>
          </a:p>
          <a:p>
            <a:r>
              <a:rPr lang="en-US" dirty="0"/>
              <a:t>Demonstrate that a change in the code of your chosen API is deployed with a phased rollout to your coach</a:t>
            </a:r>
          </a:p>
          <a:p>
            <a:pPr lvl="1"/>
            <a:r>
              <a:rPr lang="en-US" dirty="0"/>
              <a:t>Walk through each phase of your process and explain the state of </a:t>
            </a:r>
            <a:r>
              <a:rPr lang="en-US"/>
              <a:t>your deployment</a:t>
            </a:r>
            <a:endParaRPr lang="en-US" dirty="0"/>
          </a:p>
          <a:p>
            <a:r>
              <a:rPr lang="en-US"/>
              <a:t>Demonstrate </a:t>
            </a:r>
            <a:r>
              <a:rPr lang="en-US" dirty="0"/>
              <a:t>your ability to automatically rollback to the previous stable version and the creation of the associated issue in your backlog.</a:t>
            </a:r>
          </a:p>
        </p:txBody>
      </p:sp>
    </p:spTree>
    <p:extLst>
      <p:ext uri="{BB962C8B-B14F-4D97-AF65-F5344CB8AC3E}">
        <p14:creationId xmlns:p14="http://schemas.microsoft.com/office/powerpoint/2010/main" val="176247652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8</a:t>
            </a:r>
          </a:p>
        </p:txBody>
      </p:sp>
      <p:sp>
        <p:nvSpPr>
          <p:cNvPr id="2" name="Text Placeholder 1">
            <a:extLst>
              <a:ext uri="{FF2B5EF4-FFF2-40B4-BE49-F238E27FC236}">
                <a16:creationId xmlns:a16="http://schemas.microsoft.com/office/drawing/2014/main" id="{DA2D0ACE-272C-4688-A4F2-78BEEF4402E2}"/>
              </a:ext>
            </a:extLst>
          </p:cNvPr>
          <p:cNvSpPr>
            <a:spLocks noGrp="1"/>
          </p:cNvSpPr>
          <p:nvPr>
            <p:ph type="body" sz="quarter" idx="10"/>
          </p:nvPr>
        </p:nvSpPr>
        <p:spPr/>
        <p:txBody>
          <a:bodyPr/>
          <a:lstStyle/>
          <a:p>
            <a:r>
              <a:rPr lang="en-US" dirty="0"/>
              <a:t>Implement phased rollout with rollback – Azure DevOps</a:t>
            </a:r>
          </a:p>
        </p:txBody>
      </p:sp>
    </p:spTree>
    <p:extLst>
      <p:ext uri="{BB962C8B-B14F-4D97-AF65-F5344CB8AC3E}">
        <p14:creationId xmlns:p14="http://schemas.microsoft.com/office/powerpoint/2010/main" val="368876971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266BB-34B0-4389-B2C1-091F73239BB2}"/>
              </a:ext>
            </a:extLst>
          </p:cNvPr>
          <p:cNvSpPr>
            <a:spLocks noGrp="1"/>
          </p:cNvSpPr>
          <p:nvPr>
            <p:ph type="title"/>
          </p:nvPr>
        </p:nvSpPr>
        <p:spPr/>
        <p:txBody>
          <a:bodyPr/>
          <a:lstStyle/>
          <a:p>
            <a:r>
              <a:rPr lang="en-US" dirty="0"/>
              <a:t>Challenge 8 MVP – Azure DevOps</a:t>
            </a:r>
          </a:p>
        </p:txBody>
      </p:sp>
      <p:sp>
        <p:nvSpPr>
          <p:cNvPr id="5" name="Text Placeholder 4">
            <a:extLst>
              <a:ext uri="{FF2B5EF4-FFF2-40B4-BE49-F238E27FC236}">
                <a16:creationId xmlns:a16="http://schemas.microsoft.com/office/drawing/2014/main" id="{0F814E42-6E22-4792-AD89-AC5BD56FAACC}"/>
              </a:ext>
            </a:extLst>
          </p:cNvPr>
          <p:cNvSpPr>
            <a:spLocks noGrp="1"/>
          </p:cNvSpPr>
          <p:nvPr>
            <p:ph type="body" sz="quarter" idx="10"/>
          </p:nvPr>
        </p:nvSpPr>
        <p:spPr>
          <a:xfrm>
            <a:off x="273441" y="1038195"/>
            <a:ext cx="11655078" cy="960263"/>
          </a:xfrm>
        </p:spPr>
        <p:txBody>
          <a:bodyPr/>
          <a:lstStyle/>
          <a:p>
            <a:r>
              <a:rPr lang="en-US" dirty="0"/>
              <a:t>Teams can update an existing deployment or build a new canary pipeline which is executed manually</a:t>
            </a:r>
          </a:p>
        </p:txBody>
      </p:sp>
      <p:pic>
        <p:nvPicPr>
          <p:cNvPr id="2" name="Picture 1">
            <a:extLst>
              <a:ext uri="{FF2B5EF4-FFF2-40B4-BE49-F238E27FC236}">
                <a16:creationId xmlns:a16="http://schemas.microsoft.com/office/drawing/2014/main" id="{A23636A7-DBED-4D1C-B3DF-296FAE452ACB}"/>
              </a:ext>
            </a:extLst>
          </p:cNvPr>
          <p:cNvPicPr>
            <a:picLocks noChangeAspect="1"/>
          </p:cNvPicPr>
          <p:nvPr/>
        </p:nvPicPr>
        <p:blipFill>
          <a:blip r:embed="rId2"/>
          <a:stretch>
            <a:fillRect/>
          </a:stretch>
        </p:blipFill>
        <p:spPr>
          <a:xfrm>
            <a:off x="9014734" y="3366958"/>
            <a:ext cx="2916124" cy="1511301"/>
          </a:xfrm>
          <a:prstGeom prst="rect">
            <a:avLst/>
          </a:prstGeom>
        </p:spPr>
      </p:pic>
      <p:cxnSp>
        <p:nvCxnSpPr>
          <p:cNvPr id="6" name="Straight Arrow Connector 5">
            <a:extLst>
              <a:ext uri="{FF2B5EF4-FFF2-40B4-BE49-F238E27FC236}">
                <a16:creationId xmlns:a16="http://schemas.microsoft.com/office/drawing/2014/main" id="{22B6D18E-5BD1-4D95-8DBB-EDB562E9AF99}"/>
              </a:ext>
            </a:extLst>
          </p:cNvPr>
          <p:cNvCxnSpPr>
            <a:cxnSpLocks/>
            <a:stCxn id="9" idx="3"/>
            <a:endCxn id="2" idx="1"/>
          </p:cNvCxnSpPr>
          <p:nvPr/>
        </p:nvCxnSpPr>
        <p:spPr>
          <a:xfrm>
            <a:off x="7646365" y="4122608"/>
            <a:ext cx="1368369" cy="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20BCD04-81D2-4B87-83D3-603C7AE37AF5}"/>
              </a:ext>
            </a:extLst>
          </p:cNvPr>
          <p:cNvPicPr>
            <a:picLocks noChangeAspect="1"/>
          </p:cNvPicPr>
          <p:nvPr/>
        </p:nvPicPr>
        <p:blipFill>
          <a:blip r:embed="rId3"/>
          <a:stretch>
            <a:fillRect/>
          </a:stretch>
        </p:blipFill>
        <p:spPr>
          <a:xfrm>
            <a:off x="438411" y="2869840"/>
            <a:ext cx="7207954" cy="2505536"/>
          </a:xfrm>
          <a:prstGeom prst="rect">
            <a:avLst/>
          </a:prstGeom>
        </p:spPr>
      </p:pic>
    </p:spTree>
    <p:extLst>
      <p:ext uri="{BB962C8B-B14F-4D97-AF65-F5344CB8AC3E}">
        <p14:creationId xmlns:p14="http://schemas.microsoft.com/office/powerpoint/2010/main" val="378224396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9A9AE-83F5-4EC0-A922-11A51C3FBD87}"/>
              </a:ext>
            </a:extLst>
          </p:cNvPr>
          <p:cNvSpPr>
            <a:spLocks noGrp="1"/>
          </p:cNvSpPr>
          <p:nvPr>
            <p:ph type="title"/>
          </p:nvPr>
        </p:nvSpPr>
        <p:spPr/>
        <p:txBody>
          <a:bodyPr/>
          <a:lstStyle/>
          <a:p>
            <a:r>
              <a:rPr lang="en-US" dirty="0"/>
              <a:t>Challenge 8 MVP – Azure DevOps – Canary Release</a:t>
            </a:r>
          </a:p>
        </p:txBody>
      </p:sp>
      <p:sp>
        <p:nvSpPr>
          <p:cNvPr id="3" name="Text Placeholder 2">
            <a:extLst>
              <a:ext uri="{FF2B5EF4-FFF2-40B4-BE49-F238E27FC236}">
                <a16:creationId xmlns:a16="http://schemas.microsoft.com/office/drawing/2014/main" id="{ACF4367D-090A-4B18-AC5E-EF6060975486}"/>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084C409-ECAC-4D06-826F-8FE0085A0EE2}"/>
              </a:ext>
            </a:extLst>
          </p:cNvPr>
          <p:cNvPicPr>
            <a:picLocks noChangeAspect="1"/>
          </p:cNvPicPr>
          <p:nvPr/>
        </p:nvPicPr>
        <p:blipFill>
          <a:blip r:embed="rId2"/>
          <a:stretch>
            <a:fillRect/>
          </a:stretch>
        </p:blipFill>
        <p:spPr>
          <a:xfrm>
            <a:off x="273441" y="1653562"/>
            <a:ext cx="4431431" cy="4166243"/>
          </a:xfrm>
          <a:prstGeom prst="rect">
            <a:avLst/>
          </a:prstGeom>
        </p:spPr>
      </p:pic>
      <p:sp>
        <p:nvSpPr>
          <p:cNvPr id="5" name="Rectangle 4">
            <a:extLst>
              <a:ext uri="{FF2B5EF4-FFF2-40B4-BE49-F238E27FC236}">
                <a16:creationId xmlns:a16="http://schemas.microsoft.com/office/drawing/2014/main" id="{92E137FC-9FED-4733-AF5F-4BC6A57053AB}"/>
              </a:ext>
            </a:extLst>
          </p:cNvPr>
          <p:cNvSpPr/>
          <p:nvPr/>
        </p:nvSpPr>
        <p:spPr bwMode="auto">
          <a:xfrm>
            <a:off x="335740" y="5353396"/>
            <a:ext cx="2523838" cy="401269"/>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C063625C-BFE4-4760-9BF1-E2F0FE82A78F}"/>
              </a:ext>
            </a:extLst>
          </p:cNvPr>
          <p:cNvCxnSpPr>
            <a:cxnSpLocks/>
            <a:endCxn id="11" idx="1"/>
          </p:cNvCxnSpPr>
          <p:nvPr/>
        </p:nvCxnSpPr>
        <p:spPr>
          <a:xfrm flipV="1">
            <a:off x="2921877" y="3896766"/>
            <a:ext cx="3723969" cy="1622886"/>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430D233-609F-4AAC-B9EF-A39FBB79E29F}"/>
              </a:ext>
            </a:extLst>
          </p:cNvPr>
          <p:cNvPicPr>
            <a:picLocks noChangeAspect="1"/>
          </p:cNvPicPr>
          <p:nvPr/>
        </p:nvPicPr>
        <p:blipFill>
          <a:blip r:embed="rId3"/>
          <a:stretch>
            <a:fillRect/>
          </a:stretch>
        </p:blipFill>
        <p:spPr>
          <a:xfrm>
            <a:off x="6645846" y="1338349"/>
            <a:ext cx="4028475" cy="5116834"/>
          </a:xfrm>
          <a:prstGeom prst="rect">
            <a:avLst/>
          </a:prstGeom>
        </p:spPr>
      </p:pic>
    </p:spTree>
    <p:extLst>
      <p:ext uri="{BB962C8B-B14F-4D97-AF65-F5344CB8AC3E}">
        <p14:creationId xmlns:p14="http://schemas.microsoft.com/office/powerpoint/2010/main" val="3215128672"/>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0D0CF6-9460-40CF-8170-295A131A9AEA}"/>
              </a:ext>
            </a:extLst>
          </p:cNvPr>
          <p:cNvPicPr>
            <a:picLocks noChangeAspect="1"/>
          </p:cNvPicPr>
          <p:nvPr/>
        </p:nvPicPr>
        <p:blipFill>
          <a:blip r:embed="rId2"/>
          <a:stretch>
            <a:fillRect/>
          </a:stretch>
        </p:blipFill>
        <p:spPr>
          <a:xfrm>
            <a:off x="281538" y="2173620"/>
            <a:ext cx="2752381" cy="3009524"/>
          </a:xfrm>
          <a:prstGeom prst="rect">
            <a:avLst/>
          </a:prstGeom>
        </p:spPr>
      </p:pic>
      <p:sp>
        <p:nvSpPr>
          <p:cNvPr id="2" name="Title 1">
            <a:extLst>
              <a:ext uri="{FF2B5EF4-FFF2-40B4-BE49-F238E27FC236}">
                <a16:creationId xmlns:a16="http://schemas.microsoft.com/office/drawing/2014/main" id="{6119A9AE-83F5-4EC0-A922-11A51C3FBD87}"/>
              </a:ext>
            </a:extLst>
          </p:cNvPr>
          <p:cNvSpPr>
            <a:spLocks noGrp="1"/>
          </p:cNvSpPr>
          <p:nvPr>
            <p:ph type="title"/>
          </p:nvPr>
        </p:nvSpPr>
        <p:spPr/>
        <p:txBody>
          <a:bodyPr/>
          <a:lstStyle/>
          <a:p>
            <a:r>
              <a:rPr lang="en-US" dirty="0"/>
              <a:t>Challenge 8 MVP – Azure DevOps – Canary Release</a:t>
            </a:r>
          </a:p>
        </p:txBody>
      </p:sp>
      <p:sp>
        <p:nvSpPr>
          <p:cNvPr id="3" name="Text Placeholder 2">
            <a:extLst>
              <a:ext uri="{FF2B5EF4-FFF2-40B4-BE49-F238E27FC236}">
                <a16:creationId xmlns:a16="http://schemas.microsoft.com/office/drawing/2014/main" id="{ACF4367D-090A-4B18-AC5E-EF6060975486}"/>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92E137FC-9FED-4733-AF5F-4BC6A57053AB}"/>
              </a:ext>
            </a:extLst>
          </p:cNvPr>
          <p:cNvSpPr/>
          <p:nvPr/>
        </p:nvSpPr>
        <p:spPr bwMode="auto">
          <a:xfrm>
            <a:off x="398039" y="4027775"/>
            <a:ext cx="699241" cy="94323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C063625C-BFE4-4760-9BF1-E2F0FE82A78F}"/>
              </a:ext>
            </a:extLst>
          </p:cNvPr>
          <p:cNvCxnSpPr>
            <a:cxnSpLocks/>
            <a:stCxn id="5" idx="3"/>
            <a:endCxn id="8" idx="1"/>
          </p:cNvCxnSpPr>
          <p:nvPr/>
        </p:nvCxnSpPr>
        <p:spPr>
          <a:xfrm flipV="1">
            <a:off x="1097280" y="3896766"/>
            <a:ext cx="3761236" cy="602627"/>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C14CA49-64D2-4EA8-8912-A873AB49CFA8}"/>
              </a:ext>
            </a:extLst>
          </p:cNvPr>
          <p:cNvSpPr/>
          <p:nvPr/>
        </p:nvSpPr>
        <p:spPr bwMode="auto">
          <a:xfrm>
            <a:off x="400810" y="2435774"/>
            <a:ext cx="699241" cy="94323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585DCB11-B456-42A2-B9EC-B25EBC552E5F}"/>
              </a:ext>
            </a:extLst>
          </p:cNvPr>
          <p:cNvPicPr>
            <a:picLocks noChangeAspect="1"/>
          </p:cNvPicPr>
          <p:nvPr/>
        </p:nvPicPr>
        <p:blipFill>
          <a:blip r:embed="rId3"/>
          <a:stretch>
            <a:fillRect/>
          </a:stretch>
        </p:blipFill>
        <p:spPr>
          <a:xfrm>
            <a:off x="4858516" y="1696766"/>
            <a:ext cx="5400000" cy="4400000"/>
          </a:xfrm>
          <a:prstGeom prst="rect">
            <a:avLst/>
          </a:prstGeom>
        </p:spPr>
      </p:pic>
      <p:cxnSp>
        <p:nvCxnSpPr>
          <p:cNvPr id="13" name="Straight Arrow Connector 12">
            <a:extLst>
              <a:ext uri="{FF2B5EF4-FFF2-40B4-BE49-F238E27FC236}">
                <a16:creationId xmlns:a16="http://schemas.microsoft.com/office/drawing/2014/main" id="{1F513CA1-C89C-422F-A2C7-FD51B1EF0A48}"/>
              </a:ext>
            </a:extLst>
          </p:cNvPr>
          <p:cNvCxnSpPr>
            <a:cxnSpLocks/>
            <a:stCxn id="9" idx="3"/>
            <a:endCxn id="8" idx="1"/>
          </p:cNvCxnSpPr>
          <p:nvPr/>
        </p:nvCxnSpPr>
        <p:spPr>
          <a:xfrm>
            <a:off x="1100051" y="2907392"/>
            <a:ext cx="3758465" cy="989374"/>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87057"/>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BE0A0-357F-4327-AFB9-C92D60803EE7}"/>
              </a:ext>
            </a:extLst>
          </p:cNvPr>
          <p:cNvPicPr>
            <a:picLocks noChangeAspect="1"/>
          </p:cNvPicPr>
          <p:nvPr/>
        </p:nvPicPr>
        <p:blipFill>
          <a:blip r:embed="rId2"/>
          <a:stretch>
            <a:fillRect/>
          </a:stretch>
        </p:blipFill>
        <p:spPr>
          <a:xfrm>
            <a:off x="222599" y="2849203"/>
            <a:ext cx="4847199" cy="1459453"/>
          </a:xfrm>
          <a:prstGeom prst="rect">
            <a:avLst/>
          </a:prstGeom>
        </p:spPr>
      </p:pic>
      <p:sp>
        <p:nvSpPr>
          <p:cNvPr id="2" name="Title 1">
            <a:extLst>
              <a:ext uri="{FF2B5EF4-FFF2-40B4-BE49-F238E27FC236}">
                <a16:creationId xmlns:a16="http://schemas.microsoft.com/office/drawing/2014/main" id="{6119A9AE-83F5-4EC0-A922-11A51C3FBD87}"/>
              </a:ext>
            </a:extLst>
          </p:cNvPr>
          <p:cNvSpPr>
            <a:spLocks noGrp="1"/>
          </p:cNvSpPr>
          <p:nvPr>
            <p:ph type="title"/>
          </p:nvPr>
        </p:nvSpPr>
        <p:spPr/>
        <p:txBody>
          <a:bodyPr/>
          <a:lstStyle/>
          <a:p>
            <a:r>
              <a:rPr lang="en-US" dirty="0"/>
              <a:t>Challenge 8 MVP – Azure DevOps – Canary Release</a:t>
            </a:r>
          </a:p>
        </p:txBody>
      </p:sp>
      <p:sp>
        <p:nvSpPr>
          <p:cNvPr id="3" name="Text Placeholder 2">
            <a:extLst>
              <a:ext uri="{FF2B5EF4-FFF2-40B4-BE49-F238E27FC236}">
                <a16:creationId xmlns:a16="http://schemas.microsoft.com/office/drawing/2014/main" id="{ACF4367D-090A-4B18-AC5E-EF6060975486}"/>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92E137FC-9FED-4733-AF5F-4BC6A57053AB}"/>
              </a:ext>
            </a:extLst>
          </p:cNvPr>
          <p:cNvSpPr/>
          <p:nvPr/>
        </p:nvSpPr>
        <p:spPr bwMode="auto">
          <a:xfrm>
            <a:off x="269240" y="3819969"/>
            <a:ext cx="1459806" cy="404995"/>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C063625C-BFE4-4760-9BF1-E2F0FE82A78F}"/>
              </a:ext>
            </a:extLst>
          </p:cNvPr>
          <p:cNvCxnSpPr>
            <a:cxnSpLocks/>
            <a:stCxn id="5" idx="3"/>
            <a:endCxn id="16" idx="1"/>
          </p:cNvCxnSpPr>
          <p:nvPr/>
        </p:nvCxnSpPr>
        <p:spPr>
          <a:xfrm flipV="1">
            <a:off x="1729046" y="3650447"/>
            <a:ext cx="4013570" cy="372020"/>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4AA1CADE-13C0-4D74-99F7-A3C3B506167B}"/>
              </a:ext>
            </a:extLst>
          </p:cNvPr>
          <p:cNvPicPr>
            <a:picLocks noChangeAspect="1"/>
          </p:cNvPicPr>
          <p:nvPr/>
        </p:nvPicPr>
        <p:blipFill>
          <a:blip r:embed="rId3"/>
          <a:stretch>
            <a:fillRect/>
          </a:stretch>
        </p:blipFill>
        <p:spPr>
          <a:xfrm>
            <a:off x="5742616" y="1488420"/>
            <a:ext cx="5728823" cy="4324054"/>
          </a:xfrm>
          <a:prstGeom prst="rect">
            <a:avLst/>
          </a:prstGeom>
        </p:spPr>
      </p:pic>
    </p:spTree>
    <p:extLst>
      <p:ext uri="{BB962C8B-B14F-4D97-AF65-F5344CB8AC3E}">
        <p14:creationId xmlns:p14="http://schemas.microsoft.com/office/powerpoint/2010/main" val="496464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65E69-A2EF-43C2-A2AB-DD62FBB0D1F0}"/>
              </a:ext>
            </a:extLst>
          </p:cNvPr>
          <p:cNvSpPr>
            <a:spLocks noGrp="1"/>
          </p:cNvSpPr>
          <p:nvPr>
            <p:ph type="title"/>
          </p:nvPr>
        </p:nvSpPr>
        <p:spPr/>
        <p:txBody>
          <a:bodyPr/>
          <a:lstStyle/>
          <a:p>
            <a:r>
              <a:rPr lang="en-US" dirty="0"/>
              <a:t>Architecture – Application Extras</a:t>
            </a:r>
          </a:p>
        </p:txBody>
      </p:sp>
      <p:sp>
        <p:nvSpPr>
          <p:cNvPr id="2" name="Text Placeholder 1">
            <a:extLst>
              <a:ext uri="{FF2B5EF4-FFF2-40B4-BE49-F238E27FC236}">
                <a16:creationId xmlns:a16="http://schemas.microsoft.com/office/drawing/2014/main" id="{76C66418-E24D-40AA-AA89-DFA085F98D6A}"/>
              </a:ext>
            </a:extLst>
          </p:cNvPr>
          <p:cNvSpPr>
            <a:spLocks noGrp="1"/>
          </p:cNvSpPr>
          <p:nvPr>
            <p:ph type="body" sz="quarter" idx="10"/>
          </p:nvPr>
        </p:nvSpPr>
        <p:spPr>
          <a:xfrm>
            <a:off x="273441" y="1038195"/>
            <a:ext cx="5818928" cy="3847207"/>
          </a:xfrm>
        </p:spPr>
        <p:txBody>
          <a:bodyPr/>
          <a:lstStyle/>
          <a:p>
            <a:r>
              <a:rPr lang="en-US" dirty="0"/>
              <a:t>Azure Key Vault – stores configuration secrets for each web application</a:t>
            </a:r>
          </a:p>
          <a:p>
            <a:r>
              <a:rPr lang="en-US" dirty="0"/>
              <a:t>Each API web application uses managed identities to access the Key Vault</a:t>
            </a:r>
          </a:p>
          <a:p>
            <a:r>
              <a:rPr lang="en-US" dirty="0"/>
              <a:t>All API web applications (production and staging) access a single instance of the </a:t>
            </a:r>
            <a:r>
              <a:rPr lang="en-US" dirty="0" err="1"/>
              <a:t>mydrivingDB</a:t>
            </a:r>
            <a:endParaRPr lang="en-US" dirty="0"/>
          </a:p>
        </p:txBody>
      </p:sp>
      <p:pic>
        <p:nvPicPr>
          <p:cNvPr id="6" name="Picture 5" descr="A close up of a map&#10;&#10;Description automatically generated">
            <a:extLst>
              <a:ext uri="{FF2B5EF4-FFF2-40B4-BE49-F238E27FC236}">
                <a16:creationId xmlns:a16="http://schemas.microsoft.com/office/drawing/2014/main" id="{CDC9B052-55C9-4843-9AA9-73C926F08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369" y="961925"/>
            <a:ext cx="5890240" cy="4264925"/>
          </a:xfrm>
          <a:prstGeom prst="rect">
            <a:avLst/>
          </a:prstGeom>
        </p:spPr>
      </p:pic>
    </p:spTree>
    <p:extLst>
      <p:ext uri="{BB962C8B-B14F-4D97-AF65-F5344CB8AC3E}">
        <p14:creationId xmlns:p14="http://schemas.microsoft.com/office/powerpoint/2010/main" val="3278163697"/>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8897DA-FCA9-48F5-949F-B7583A238B13}"/>
              </a:ext>
            </a:extLst>
          </p:cNvPr>
          <p:cNvPicPr>
            <a:picLocks noChangeAspect="1"/>
          </p:cNvPicPr>
          <p:nvPr/>
        </p:nvPicPr>
        <p:blipFill>
          <a:blip r:embed="rId2"/>
          <a:stretch>
            <a:fillRect/>
          </a:stretch>
        </p:blipFill>
        <p:spPr>
          <a:xfrm>
            <a:off x="269240" y="2907392"/>
            <a:ext cx="4718396" cy="1378071"/>
          </a:xfrm>
          <a:prstGeom prst="rect">
            <a:avLst/>
          </a:prstGeom>
        </p:spPr>
      </p:pic>
      <p:sp>
        <p:nvSpPr>
          <p:cNvPr id="2" name="Title 1">
            <a:extLst>
              <a:ext uri="{FF2B5EF4-FFF2-40B4-BE49-F238E27FC236}">
                <a16:creationId xmlns:a16="http://schemas.microsoft.com/office/drawing/2014/main" id="{6119A9AE-83F5-4EC0-A922-11A51C3FBD87}"/>
              </a:ext>
            </a:extLst>
          </p:cNvPr>
          <p:cNvSpPr>
            <a:spLocks noGrp="1"/>
          </p:cNvSpPr>
          <p:nvPr>
            <p:ph type="title"/>
          </p:nvPr>
        </p:nvSpPr>
        <p:spPr/>
        <p:txBody>
          <a:bodyPr/>
          <a:lstStyle/>
          <a:p>
            <a:r>
              <a:rPr lang="en-US" dirty="0"/>
              <a:t>Challenge 8 MVP – Azure DevOps – Canary Release</a:t>
            </a:r>
          </a:p>
        </p:txBody>
      </p:sp>
      <p:sp>
        <p:nvSpPr>
          <p:cNvPr id="3" name="Text Placeholder 2">
            <a:extLst>
              <a:ext uri="{FF2B5EF4-FFF2-40B4-BE49-F238E27FC236}">
                <a16:creationId xmlns:a16="http://schemas.microsoft.com/office/drawing/2014/main" id="{ACF4367D-090A-4B18-AC5E-EF6060975486}"/>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92E137FC-9FED-4733-AF5F-4BC6A57053AB}"/>
              </a:ext>
            </a:extLst>
          </p:cNvPr>
          <p:cNvSpPr/>
          <p:nvPr/>
        </p:nvSpPr>
        <p:spPr bwMode="auto">
          <a:xfrm>
            <a:off x="385619" y="3840480"/>
            <a:ext cx="2690090" cy="400970"/>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C063625C-BFE4-4760-9BF1-E2F0FE82A78F}"/>
              </a:ext>
            </a:extLst>
          </p:cNvPr>
          <p:cNvCxnSpPr>
            <a:cxnSpLocks/>
            <a:stCxn id="5" idx="3"/>
            <a:endCxn id="10" idx="1"/>
          </p:cNvCxnSpPr>
          <p:nvPr/>
        </p:nvCxnSpPr>
        <p:spPr>
          <a:xfrm flipV="1">
            <a:off x="3075709" y="3840480"/>
            <a:ext cx="3257299" cy="200485"/>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372B8DD-2F6B-40C1-978B-EDE211FD37A6}"/>
              </a:ext>
            </a:extLst>
          </p:cNvPr>
          <p:cNvPicPr>
            <a:picLocks noChangeAspect="1"/>
          </p:cNvPicPr>
          <p:nvPr/>
        </p:nvPicPr>
        <p:blipFill>
          <a:blip r:embed="rId3"/>
          <a:stretch>
            <a:fillRect/>
          </a:stretch>
        </p:blipFill>
        <p:spPr>
          <a:xfrm>
            <a:off x="6333008" y="1263216"/>
            <a:ext cx="4006217" cy="5154528"/>
          </a:xfrm>
          <a:prstGeom prst="rect">
            <a:avLst/>
          </a:prstGeom>
        </p:spPr>
      </p:pic>
    </p:spTree>
    <p:extLst>
      <p:ext uri="{BB962C8B-B14F-4D97-AF65-F5344CB8AC3E}">
        <p14:creationId xmlns:p14="http://schemas.microsoft.com/office/powerpoint/2010/main" val="1747530440"/>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480D13-466F-4A86-9CB0-3A888119DE39}"/>
              </a:ext>
            </a:extLst>
          </p:cNvPr>
          <p:cNvPicPr>
            <a:picLocks noChangeAspect="1"/>
          </p:cNvPicPr>
          <p:nvPr/>
        </p:nvPicPr>
        <p:blipFill>
          <a:blip r:embed="rId2"/>
          <a:stretch>
            <a:fillRect/>
          </a:stretch>
        </p:blipFill>
        <p:spPr>
          <a:xfrm>
            <a:off x="263481" y="2416671"/>
            <a:ext cx="4984241" cy="2343220"/>
          </a:xfrm>
          <a:prstGeom prst="rect">
            <a:avLst/>
          </a:prstGeom>
        </p:spPr>
      </p:pic>
      <p:sp>
        <p:nvSpPr>
          <p:cNvPr id="2" name="Title 1">
            <a:extLst>
              <a:ext uri="{FF2B5EF4-FFF2-40B4-BE49-F238E27FC236}">
                <a16:creationId xmlns:a16="http://schemas.microsoft.com/office/drawing/2014/main" id="{6119A9AE-83F5-4EC0-A922-11A51C3FBD87}"/>
              </a:ext>
            </a:extLst>
          </p:cNvPr>
          <p:cNvSpPr>
            <a:spLocks noGrp="1"/>
          </p:cNvSpPr>
          <p:nvPr>
            <p:ph type="title"/>
          </p:nvPr>
        </p:nvSpPr>
        <p:spPr/>
        <p:txBody>
          <a:bodyPr/>
          <a:lstStyle/>
          <a:p>
            <a:r>
              <a:rPr lang="en-US" dirty="0"/>
              <a:t>Challenge 8 MVP – Azure DevOps – Canary Release</a:t>
            </a:r>
          </a:p>
        </p:txBody>
      </p:sp>
      <p:sp>
        <p:nvSpPr>
          <p:cNvPr id="3" name="Text Placeholder 2">
            <a:extLst>
              <a:ext uri="{FF2B5EF4-FFF2-40B4-BE49-F238E27FC236}">
                <a16:creationId xmlns:a16="http://schemas.microsoft.com/office/drawing/2014/main" id="{ACF4367D-090A-4B18-AC5E-EF6060975486}"/>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92E137FC-9FED-4733-AF5F-4BC6A57053AB}"/>
              </a:ext>
            </a:extLst>
          </p:cNvPr>
          <p:cNvSpPr/>
          <p:nvPr/>
        </p:nvSpPr>
        <p:spPr bwMode="auto">
          <a:xfrm>
            <a:off x="385619" y="3840480"/>
            <a:ext cx="2812228" cy="400970"/>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C063625C-BFE4-4760-9BF1-E2F0FE82A78F}"/>
              </a:ext>
            </a:extLst>
          </p:cNvPr>
          <p:cNvCxnSpPr>
            <a:cxnSpLocks/>
            <a:stCxn id="5" idx="3"/>
            <a:endCxn id="11" idx="1"/>
          </p:cNvCxnSpPr>
          <p:nvPr/>
        </p:nvCxnSpPr>
        <p:spPr>
          <a:xfrm flipV="1">
            <a:off x="3197847" y="3981463"/>
            <a:ext cx="3153472" cy="59502"/>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C66DE7-E3FA-41BA-B268-6C5CE71927BB}"/>
              </a:ext>
            </a:extLst>
          </p:cNvPr>
          <p:cNvPicPr>
            <a:picLocks noChangeAspect="1"/>
          </p:cNvPicPr>
          <p:nvPr/>
        </p:nvPicPr>
        <p:blipFill>
          <a:blip r:embed="rId3"/>
          <a:stretch>
            <a:fillRect/>
          </a:stretch>
        </p:blipFill>
        <p:spPr>
          <a:xfrm>
            <a:off x="6351319" y="1533869"/>
            <a:ext cx="3833580" cy="4895187"/>
          </a:xfrm>
          <a:prstGeom prst="rect">
            <a:avLst/>
          </a:prstGeom>
        </p:spPr>
      </p:pic>
    </p:spTree>
    <p:extLst>
      <p:ext uri="{BB962C8B-B14F-4D97-AF65-F5344CB8AC3E}">
        <p14:creationId xmlns:p14="http://schemas.microsoft.com/office/powerpoint/2010/main" val="555524904"/>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8</a:t>
            </a:r>
          </a:p>
        </p:txBody>
      </p:sp>
      <p:sp>
        <p:nvSpPr>
          <p:cNvPr id="2" name="Text Placeholder 1">
            <a:extLst>
              <a:ext uri="{FF2B5EF4-FFF2-40B4-BE49-F238E27FC236}">
                <a16:creationId xmlns:a16="http://schemas.microsoft.com/office/drawing/2014/main" id="{DA2D0ACE-272C-4688-A4F2-78BEEF4402E2}"/>
              </a:ext>
            </a:extLst>
          </p:cNvPr>
          <p:cNvSpPr>
            <a:spLocks noGrp="1"/>
          </p:cNvSpPr>
          <p:nvPr>
            <p:ph type="body" sz="quarter" idx="10"/>
          </p:nvPr>
        </p:nvSpPr>
        <p:spPr/>
        <p:txBody>
          <a:bodyPr/>
          <a:lstStyle/>
          <a:p>
            <a:r>
              <a:rPr lang="en-US" dirty="0"/>
              <a:t>Implement phased rollout with rollback – GitHub</a:t>
            </a:r>
          </a:p>
        </p:txBody>
      </p:sp>
    </p:spTree>
    <p:extLst>
      <p:ext uri="{BB962C8B-B14F-4D97-AF65-F5344CB8AC3E}">
        <p14:creationId xmlns:p14="http://schemas.microsoft.com/office/powerpoint/2010/main" val="1903657859"/>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266BB-34B0-4389-B2C1-091F73239BB2}"/>
              </a:ext>
            </a:extLst>
          </p:cNvPr>
          <p:cNvSpPr>
            <a:spLocks noGrp="1"/>
          </p:cNvSpPr>
          <p:nvPr>
            <p:ph type="title"/>
          </p:nvPr>
        </p:nvSpPr>
        <p:spPr/>
        <p:txBody>
          <a:bodyPr/>
          <a:lstStyle/>
          <a:p>
            <a:r>
              <a:rPr lang="en-US" dirty="0"/>
              <a:t>Challenge 8 MVP – GitHub </a:t>
            </a:r>
          </a:p>
        </p:txBody>
      </p:sp>
      <p:sp>
        <p:nvSpPr>
          <p:cNvPr id="6" name="TextBox 5">
            <a:extLst>
              <a:ext uri="{FF2B5EF4-FFF2-40B4-BE49-F238E27FC236}">
                <a16:creationId xmlns:a16="http://schemas.microsoft.com/office/drawing/2014/main" id="{68152C96-1E6F-48AC-A7D6-D2F311A07C23}"/>
              </a:ext>
            </a:extLst>
          </p:cNvPr>
          <p:cNvSpPr txBox="1"/>
          <p:nvPr/>
        </p:nvSpPr>
        <p:spPr>
          <a:xfrm>
            <a:off x="440336" y="1345690"/>
            <a:ext cx="11251992" cy="4401205"/>
          </a:xfrm>
          <a:prstGeom prst="rect">
            <a:avLst/>
          </a:prstGeom>
          <a:noFill/>
        </p:spPr>
        <p:txBody>
          <a:bodyPr wrap="square">
            <a:spAutoFit/>
          </a:bodyPr>
          <a:lstStyle/>
          <a:p>
            <a:r>
              <a:rPr lang="en-US" sz="1000" b="0" dirty="0" err="1">
                <a:solidFill>
                  <a:srgbClr val="569CD6"/>
                </a:solidFill>
                <a:effectLst/>
                <a:latin typeface="Consolas" panose="020B0609020204030204" pitchFamily="49" charset="0"/>
              </a:rPr>
              <a:t>route_traffic_ten_percent</a:t>
            </a:r>
            <a:r>
              <a:rPr lang="en-US" sz="1000" b="0" dirty="0">
                <a:solidFill>
                  <a:srgbClr val="D4D4D4"/>
                </a:solidFill>
                <a:effectLst/>
                <a:latin typeface="Consolas" panose="020B0609020204030204" pitchFamily="49" charset="0"/>
              </a:rPr>
              <a:t>:</a:t>
            </a: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if</a:t>
            </a:r>
            <a:r>
              <a:rPr lang="en-US" sz="1000" b="0" dirty="0">
                <a:solidFill>
                  <a:srgbClr val="D4D4D4"/>
                </a:solidFill>
                <a:effectLst/>
                <a:latin typeface="Consolas" panose="020B0609020204030204" pitchFamily="49" charset="0"/>
              </a:rPr>
              <a:t>: </a:t>
            </a:r>
            <a:r>
              <a:rPr lang="en-US" sz="1000" b="0" dirty="0" err="1">
                <a:solidFill>
                  <a:srgbClr val="CE9178"/>
                </a:solidFill>
                <a:effectLst/>
                <a:latin typeface="Consolas" panose="020B0609020204030204" pitchFamily="49" charset="0"/>
              </a:rPr>
              <a:t>github.ref</a:t>
            </a:r>
            <a:r>
              <a:rPr lang="en-US" sz="1000" b="0" dirty="0">
                <a:solidFill>
                  <a:srgbClr val="CE9178"/>
                </a:solidFill>
                <a:effectLst/>
                <a:latin typeface="Consolas" panose="020B0609020204030204" pitchFamily="49" charset="0"/>
              </a:rPr>
              <a:t> == 'refs/heads/</a:t>
            </a:r>
            <a:r>
              <a:rPr lang="en-US" sz="1000" b="0" dirty="0" err="1">
                <a:solidFill>
                  <a:srgbClr val="CE9178"/>
                </a:solidFill>
                <a:effectLst/>
                <a:latin typeface="Consolas" panose="020B0609020204030204" pitchFamily="49" charset="0"/>
              </a:rPr>
              <a:t>phased_rollout</a:t>
            </a:r>
            <a:r>
              <a:rPr lang="en-US" sz="1000" b="0" dirty="0">
                <a:solidFill>
                  <a:srgbClr val="CE9178"/>
                </a:solidFill>
                <a:effectLst/>
                <a:latin typeface="Consolas" panose="020B0609020204030204" pitchFamily="49" charset="0"/>
              </a:rPr>
              <a: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runs-on</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ubuntu-latest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needs</a:t>
            </a:r>
            <a:r>
              <a:rPr lang="en-US" sz="1000" b="0" dirty="0">
                <a:solidFill>
                  <a:srgbClr val="D4D4D4"/>
                </a:solidFill>
                <a:effectLst/>
                <a:latin typeface="Consolas" panose="020B0609020204030204" pitchFamily="49" charset="0"/>
              </a:rPr>
              <a:t>: </a:t>
            </a:r>
            <a:r>
              <a:rPr lang="en-US" sz="1000" b="0" dirty="0" err="1">
                <a:solidFill>
                  <a:srgbClr val="CE9178"/>
                </a:solidFill>
                <a:effectLst/>
                <a:latin typeface="Consolas" panose="020B0609020204030204" pitchFamily="49" charset="0"/>
              </a:rPr>
              <a:t>validate_one_percent</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steps</a:t>
            </a:r>
            <a:r>
              <a:rPr lang="en-US" sz="1000" b="0" dirty="0">
                <a:solidFill>
                  <a:srgbClr val="D4D4D4"/>
                </a:solidFill>
                <a:effectLst/>
                <a:latin typeface="Consolas" panose="020B0609020204030204" pitchFamily="49" charset="0"/>
              </a:rPr>
              <a:t>:</a:t>
            </a:r>
          </a:p>
          <a:p>
            <a:r>
              <a:rPr lang="en-US" sz="1000" b="0" dirty="0">
                <a:solidFill>
                  <a:srgbClr val="D4D4D4"/>
                </a:solidFill>
                <a:effectLst/>
                <a:latin typeface="Consolas" panose="020B0609020204030204" pitchFamily="49" charset="0"/>
              </a:rPr>
              <a:t>  - </a:t>
            </a:r>
            <a:r>
              <a:rPr lang="en-US" sz="1000" b="0" dirty="0">
                <a:solidFill>
                  <a:srgbClr val="569CD6"/>
                </a:solidFill>
                <a:effectLst/>
                <a:latin typeface="Consolas" panose="020B0609020204030204" pitchFamily="49" charset="0"/>
              </a:rPr>
              <a:t>name</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Azure authentication</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uses</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azure/login@v1</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with</a:t>
            </a:r>
            <a:r>
              <a:rPr lang="en-US" sz="1000" b="0" dirty="0">
                <a:solidFill>
                  <a:srgbClr val="D4D4D4"/>
                </a:solidFill>
                <a:effectLst/>
                <a:latin typeface="Consolas" panose="020B0609020204030204" pitchFamily="49" charset="0"/>
              </a:rPr>
              <a:t>:</a:t>
            </a: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creds</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 </a:t>
            </a:r>
            <a:r>
              <a:rPr lang="en-US" sz="1000" b="0" dirty="0" err="1">
                <a:solidFill>
                  <a:srgbClr val="CE9178"/>
                </a:solidFill>
                <a:effectLst/>
                <a:latin typeface="Consolas" panose="020B0609020204030204" pitchFamily="49" charset="0"/>
              </a:rPr>
              <a:t>secrets.AZURE_CREDENTIALS</a:t>
            </a:r>
            <a:r>
              <a:rPr lang="en-US" sz="1000" b="0" dirty="0">
                <a:solidFill>
                  <a:srgbClr val="CE9178"/>
                </a:solidFill>
                <a:effectLst/>
                <a:latin typeface="Consolas" panose="020B0609020204030204" pitchFamily="49" charset="0"/>
              </a:rPr>
              <a:t>  }}</a:t>
            </a:r>
            <a:r>
              <a:rPr lang="en-US" sz="1000" b="0" dirty="0">
                <a:solidFill>
                  <a:srgbClr val="D4D4D4"/>
                </a:solidFill>
                <a:effectLst/>
                <a:latin typeface="Consolas" panose="020B0609020204030204" pitchFamily="49" charset="0"/>
              </a:rPr>
              <a:t> </a:t>
            </a:r>
          </a:p>
          <a:p>
            <a:r>
              <a:rPr lang="en-US" sz="1000" b="0" dirty="0">
                <a:solidFill>
                  <a:srgbClr val="D4D4D4"/>
                </a:solidFill>
                <a:effectLst/>
                <a:latin typeface="Consolas" panose="020B0609020204030204" pitchFamily="49" charset="0"/>
              </a:rPr>
              <a:t>  </a:t>
            </a:r>
          </a:p>
          <a:p>
            <a:r>
              <a:rPr lang="en-US" sz="1000" b="0" dirty="0">
                <a:solidFill>
                  <a:srgbClr val="D4D4D4"/>
                </a:solidFill>
                <a:effectLst/>
                <a:latin typeface="Consolas" panose="020B0609020204030204" pitchFamily="49" charset="0"/>
              </a:rPr>
              <a:t>  - </a:t>
            </a:r>
            <a:r>
              <a:rPr lang="en-US" sz="1000" b="0" dirty="0">
                <a:solidFill>
                  <a:srgbClr val="569CD6"/>
                </a:solidFill>
                <a:effectLst/>
                <a:latin typeface="Consolas" panose="020B0609020204030204" pitchFamily="49" charset="0"/>
              </a:rPr>
              <a:t>name</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Swap staging to production</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run</a:t>
            </a:r>
            <a:r>
              <a:rPr lang="en-US" sz="1000" b="0" dirty="0">
                <a:solidFill>
                  <a:srgbClr val="D4D4D4"/>
                </a:solidFill>
                <a:effectLst/>
                <a:latin typeface="Consolas" panose="020B0609020204030204" pitchFamily="49" charset="0"/>
              </a:rPr>
              <a:t>: |</a:t>
            </a:r>
          </a:p>
          <a:p>
            <a:r>
              <a:rPr lang="en-US" sz="1000" b="0" dirty="0">
                <a:solidFill>
                  <a:srgbClr val="CE9178"/>
                </a:solidFill>
                <a:effectLst/>
                <a:latin typeface="Consolas" panose="020B0609020204030204" pitchFamily="49" charset="0"/>
              </a:rPr>
              <a:t>      </a:t>
            </a:r>
            <a:r>
              <a:rPr lang="en-US" sz="1000" b="0" dirty="0" err="1">
                <a:solidFill>
                  <a:srgbClr val="CE9178"/>
                </a:solidFill>
                <a:effectLst/>
                <a:latin typeface="Consolas" panose="020B0609020204030204" pitchFamily="49" charset="0"/>
              </a:rPr>
              <a:t>az</a:t>
            </a:r>
            <a:r>
              <a:rPr lang="en-US" sz="1000" b="0" dirty="0">
                <a:solidFill>
                  <a:srgbClr val="CE9178"/>
                </a:solidFill>
                <a:effectLst/>
                <a:latin typeface="Consolas" panose="020B0609020204030204" pitchFamily="49" charset="0"/>
              </a:rPr>
              <a:t> webapp traffic-routing set --distribution </a:t>
            </a:r>
            <a:r>
              <a:rPr lang="en-US" sz="1000" b="0" dirty="0">
                <a:solidFill>
                  <a:srgbClr val="92D050"/>
                </a:solidFill>
                <a:effectLst/>
                <a:latin typeface="Consolas" panose="020B0609020204030204" pitchFamily="49" charset="0"/>
              </a:rPr>
              <a:t>staging=10 </a:t>
            </a:r>
            <a:r>
              <a:rPr lang="en-US" sz="1000" b="0" dirty="0">
                <a:solidFill>
                  <a:srgbClr val="CE9178"/>
                </a:solidFill>
                <a:effectLst/>
                <a:latin typeface="Consolas" panose="020B0609020204030204" pitchFamily="49" charset="0"/>
              </a:rPr>
              <a:t>--name ${{ </a:t>
            </a:r>
            <a:r>
              <a:rPr lang="en-US" sz="1000" b="0" dirty="0" err="1">
                <a:solidFill>
                  <a:srgbClr val="CE9178"/>
                </a:solidFill>
                <a:effectLst/>
                <a:latin typeface="Consolas" panose="020B0609020204030204" pitchFamily="49" charset="0"/>
              </a:rPr>
              <a:t>env.webapp_name</a:t>
            </a:r>
            <a:r>
              <a:rPr lang="en-US" sz="1000" b="0" dirty="0">
                <a:solidFill>
                  <a:srgbClr val="CE9178"/>
                </a:solidFill>
                <a:effectLst/>
                <a:latin typeface="Consolas" panose="020B0609020204030204" pitchFamily="49" charset="0"/>
              </a:rPr>
              <a:t> }} --resource-group $</a:t>
            </a:r>
            <a:r>
              <a:rPr lang="en-US" sz="1000" b="0" dirty="0" err="1">
                <a:solidFill>
                  <a:srgbClr val="CE9178"/>
                </a:solidFill>
                <a:effectLst/>
                <a:latin typeface="Consolas" panose="020B0609020204030204" pitchFamily="49" charset="0"/>
              </a:rPr>
              <a:t>resource_group</a:t>
            </a:r>
            <a:endParaRPr lang="en-US" sz="1000" b="0" dirty="0">
              <a:solidFill>
                <a:srgbClr val="D4D4D4"/>
              </a:solidFill>
              <a:effectLst/>
              <a:latin typeface="Consolas" panose="020B0609020204030204" pitchFamily="49" charset="0"/>
            </a:endParaRPr>
          </a:p>
          <a:p>
            <a:br>
              <a:rPr lang="en-US" sz="1000" b="0" dirty="0">
                <a:solidFill>
                  <a:srgbClr val="D4D4D4"/>
                </a:solidFill>
                <a:effectLst/>
                <a:latin typeface="Consolas" panose="020B0609020204030204" pitchFamily="49" charset="0"/>
              </a:rPr>
            </a:br>
            <a:r>
              <a:rPr lang="en-US" sz="1000" b="0" dirty="0" err="1">
                <a:solidFill>
                  <a:srgbClr val="569CD6"/>
                </a:solidFill>
                <a:effectLst/>
                <a:latin typeface="Consolas" panose="020B0609020204030204" pitchFamily="49" charset="0"/>
              </a:rPr>
              <a:t>validate_ten_percent</a:t>
            </a:r>
            <a:r>
              <a:rPr lang="en-US" sz="1000" b="0" dirty="0">
                <a:solidFill>
                  <a:srgbClr val="D4D4D4"/>
                </a:solidFill>
                <a:effectLst/>
                <a:latin typeface="Consolas" panose="020B0609020204030204" pitchFamily="49" charset="0"/>
              </a:rPr>
              <a:t>:</a:t>
            </a:r>
          </a:p>
          <a:p>
            <a:r>
              <a:rPr lang="en-US" sz="1000" b="0" dirty="0">
                <a:solidFill>
                  <a:srgbClr val="569CD6"/>
                </a:solidFill>
                <a:effectLst/>
                <a:latin typeface="Consolas" panose="020B0609020204030204" pitchFamily="49" charset="0"/>
              </a:rPr>
              <a:t>if</a:t>
            </a:r>
            <a:r>
              <a:rPr lang="en-US" sz="1000" b="0" dirty="0">
                <a:solidFill>
                  <a:srgbClr val="D4D4D4"/>
                </a:solidFill>
                <a:effectLst/>
                <a:latin typeface="Consolas" panose="020B0609020204030204" pitchFamily="49" charset="0"/>
              </a:rPr>
              <a:t>: </a:t>
            </a:r>
            <a:r>
              <a:rPr lang="en-US" sz="1000" b="0" dirty="0" err="1">
                <a:solidFill>
                  <a:srgbClr val="CE9178"/>
                </a:solidFill>
                <a:effectLst/>
                <a:latin typeface="Consolas" panose="020B0609020204030204" pitchFamily="49" charset="0"/>
              </a:rPr>
              <a:t>github.ref</a:t>
            </a:r>
            <a:r>
              <a:rPr lang="en-US" sz="1000" b="0" dirty="0">
                <a:solidFill>
                  <a:srgbClr val="CE9178"/>
                </a:solidFill>
                <a:effectLst/>
                <a:latin typeface="Consolas" panose="020B0609020204030204" pitchFamily="49" charset="0"/>
              </a:rPr>
              <a:t> == 'refs/heads/</a:t>
            </a:r>
            <a:r>
              <a:rPr lang="en-US" sz="1000" b="0" dirty="0" err="1">
                <a:solidFill>
                  <a:srgbClr val="CE9178"/>
                </a:solidFill>
                <a:effectLst/>
                <a:latin typeface="Consolas" panose="020B0609020204030204" pitchFamily="49" charset="0"/>
              </a:rPr>
              <a:t>phased_rollout</a:t>
            </a:r>
            <a:r>
              <a:rPr lang="en-US" sz="1000" b="0" dirty="0">
                <a:solidFill>
                  <a:srgbClr val="CE9178"/>
                </a:solidFill>
                <a:effectLst/>
                <a:latin typeface="Consolas" panose="020B0609020204030204" pitchFamily="49" charset="0"/>
              </a:rPr>
              <a:t>'</a:t>
            </a:r>
            <a:endParaRPr lang="en-US" sz="1000" b="0" dirty="0">
              <a:solidFill>
                <a:srgbClr val="D4D4D4"/>
              </a:solidFill>
              <a:effectLst/>
              <a:latin typeface="Consolas" panose="020B0609020204030204" pitchFamily="49" charset="0"/>
            </a:endParaRPr>
          </a:p>
          <a:p>
            <a:r>
              <a:rPr lang="en-US" sz="1000" b="0" dirty="0">
                <a:solidFill>
                  <a:srgbClr val="569CD6"/>
                </a:solidFill>
                <a:effectLst/>
                <a:latin typeface="Consolas" panose="020B0609020204030204" pitchFamily="49" charset="0"/>
              </a:rPr>
              <a:t>runs-on</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ubuntu-latest</a:t>
            </a:r>
            <a:endParaRPr lang="en-US" sz="1000" b="0" dirty="0">
              <a:solidFill>
                <a:srgbClr val="D4D4D4"/>
              </a:solidFill>
              <a:effectLst/>
              <a:latin typeface="Consolas" panose="020B0609020204030204" pitchFamily="49" charset="0"/>
            </a:endParaRPr>
          </a:p>
          <a:p>
            <a:r>
              <a:rPr lang="en-US" sz="1000" b="0" dirty="0">
                <a:solidFill>
                  <a:srgbClr val="569CD6"/>
                </a:solidFill>
                <a:effectLst/>
                <a:latin typeface="Consolas" panose="020B0609020204030204" pitchFamily="49" charset="0"/>
              </a:rPr>
              <a:t>needs</a:t>
            </a:r>
            <a:r>
              <a:rPr lang="en-US" sz="1000" b="0" dirty="0">
                <a:solidFill>
                  <a:srgbClr val="D4D4D4"/>
                </a:solidFill>
                <a:effectLst/>
                <a:latin typeface="Consolas" panose="020B0609020204030204" pitchFamily="49" charset="0"/>
              </a:rPr>
              <a:t>: </a:t>
            </a:r>
            <a:r>
              <a:rPr lang="en-US" sz="1000" b="0" dirty="0" err="1">
                <a:solidFill>
                  <a:srgbClr val="CE9178"/>
                </a:solidFill>
                <a:effectLst/>
                <a:latin typeface="Consolas" panose="020B0609020204030204" pitchFamily="49" charset="0"/>
              </a:rPr>
              <a:t>route_traffic_ten_percent</a:t>
            </a:r>
            <a:endParaRPr lang="en-US" sz="1000" b="0" dirty="0">
              <a:solidFill>
                <a:srgbClr val="D4D4D4"/>
              </a:solidFill>
              <a:effectLst/>
              <a:latin typeface="Consolas" panose="020B0609020204030204" pitchFamily="49" charset="0"/>
            </a:endParaRPr>
          </a:p>
          <a:p>
            <a:r>
              <a:rPr lang="en-US" sz="1000" b="0" dirty="0">
                <a:solidFill>
                  <a:srgbClr val="569CD6"/>
                </a:solidFill>
                <a:effectLst/>
                <a:latin typeface="Consolas" panose="020B0609020204030204" pitchFamily="49" charset="0"/>
              </a:rPr>
              <a:t>steps</a:t>
            </a:r>
            <a:r>
              <a:rPr lang="en-US" sz="1000" b="0" dirty="0">
                <a:solidFill>
                  <a:srgbClr val="D4D4D4"/>
                </a:solidFill>
                <a:effectLst/>
                <a:latin typeface="Consolas" panose="020B0609020204030204" pitchFamily="49" charset="0"/>
              </a:rPr>
              <a:t>:</a:t>
            </a: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name</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Install Apache Bench</a:t>
            </a:r>
            <a:endParaRPr lang="en-US" sz="1000" b="0" dirty="0">
              <a:solidFill>
                <a:srgbClr val="D4D4D4"/>
              </a:solidFill>
              <a:effectLst/>
              <a:latin typeface="Consolas" panose="020B0609020204030204" pitchFamily="49" charset="0"/>
            </a:endParaRP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run</a:t>
            </a:r>
            <a:r>
              <a:rPr lang="en-US" sz="1000" b="0" dirty="0">
                <a:solidFill>
                  <a:srgbClr val="D4D4D4"/>
                </a:solidFill>
                <a:effectLst/>
                <a:latin typeface="Consolas" panose="020B0609020204030204" pitchFamily="49" charset="0"/>
              </a:rPr>
              <a:t>: </a:t>
            </a:r>
            <a:r>
              <a:rPr lang="en-US" sz="1000" b="0" dirty="0" err="1">
                <a:solidFill>
                  <a:srgbClr val="CE9178"/>
                </a:solidFill>
                <a:effectLst/>
                <a:latin typeface="Consolas" panose="020B0609020204030204" pitchFamily="49" charset="0"/>
              </a:rPr>
              <a:t>sudo</a:t>
            </a:r>
            <a:r>
              <a:rPr lang="en-US" sz="1000" b="0" dirty="0">
                <a:solidFill>
                  <a:srgbClr val="CE9178"/>
                </a:solidFill>
                <a:effectLst/>
                <a:latin typeface="Consolas" panose="020B0609020204030204" pitchFamily="49" charset="0"/>
              </a:rPr>
              <a:t> apt-get install  apache2-utils</a:t>
            </a:r>
            <a:endParaRPr lang="en-US" sz="1000" b="0" dirty="0">
              <a:solidFill>
                <a:srgbClr val="D4D4D4"/>
              </a:solidFill>
              <a:effectLst/>
              <a:latin typeface="Consolas" panose="020B0609020204030204" pitchFamily="49" charset="0"/>
            </a:endParaRPr>
          </a:p>
          <a:p>
            <a:br>
              <a:rPr lang="en-US" sz="1000" b="0" dirty="0">
                <a:solidFill>
                  <a:srgbClr val="D4D4D4"/>
                </a:solidFill>
                <a:effectLst/>
                <a:latin typeface="Consolas" panose="020B0609020204030204" pitchFamily="49" charset="0"/>
              </a:rPr>
            </a:br>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name</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Load Test</a:t>
            </a:r>
            <a:r>
              <a:rPr lang="en-US" sz="1000" b="0" dirty="0">
                <a:solidFill>
                  <a:srgbClr val="D4D4D4"/>
                </a:solidFill>
                <a:effectLst/>
                <a:latin typeface="Consolas" panose="020B0609020204030204" pitchFamily="49" charset="0"/>
              </a:rPr>
              <a:t> </a:t>
            </a:r>
          </a:p>
          <a:p>
            <a:r>
              <a:rPr lang="en-US" sz="1000" b="0" dirty="0">
                <a:solidFill>
                  <a:srgbClr val="D4D4D4"/>
                </a:solidFill>
                <a:effectLst/>
                <a:latin typeface="Consolas" panose="020B0609020204030204" pitchFamily="49" charset="0"/>
              </a:rPr>
              <a:t>  </a:t>
            </a:r>
            <a:r>
              <a:rPr lang="en-US" sz="1000" b="0" dirty="0">
                <a:solidFill>
                  <a:srgbClr val="569CD6"/>
                </a:solidFill>
                <a:effectLst/>
                <a:latin typeface="Consolas" panose="020B0609020204030204" pitchFamily="49" charset="0"/>
              </a:rPr>
              <a:t>run</a:t>
            </a:r>
            <a:r>
              <a:rPr lang="en-US" sz="1000" b="0" dirty="0">
                <a:solidFill>
                  <a:srgbClr val="D4D4D4"/>
                </a:solidFill>
                <a:effectLst/>
                <a:latin typeface="Consolas" panose="020B0609020204030204" pitchFamily="49" charset="0"/>
              </a:rPr>
              <a:t>: |</a:t>
            </a:r>
            <a:r>
              <a:rPr lang="en-US" sz="1000" b="0" dirty="0">
                <a:solidFill>
                  <a:srgbClr val="F44747"/>
                </a:solidFill>
                <a:effectLst/>
                <a:latin typeface="Consolas" panose="020B0609020204030204" pitchFamily="49" charset="0"/>
              </a:rPr>
              <a:t> </a:t>
            </a:r>
            <a:endParaRPr lang="en-US" sz="1000" b="0" dirty="0">
              <a:solidFill>
                <a:srgbClr val="D4D4D4"/>
              </a:solidFill>
              <a:effectLst/>
              <a:latin typeface="Consolas" panose="020B0609020204030204" pitchFamily="49" charset="0"/>
            </a:endParaRPr>
          </a:p>
          <a:p>
            <a:r>
              <a:rPr lang="en-US" sz="1000" b="0" dirty="0">
                <a:solidFill>
                  <a:srgbClr val="CE9178"/>
                </a:solidFill>
                <a:effectLst/>
                <a:latin typeface="Consolas" panose="020B0609020204030204" pitchFamily="49" charset="0"/>
              </a:rPr>
              <a:t>    failures=$(ab -t 10 -c 10 ${{ </a:t>
            </a:r>
            <a:r>
              <a:rPr lang="en-US" sz="1000" b="0" dirty="0" err="1">
                <a:solidFill>
                  <a:srgbClr val="CE9178"/>
                </a:solidFill>
                <a:effectLst/>
                <a:latin typeface="Consolas" panose="020B0609020204030204" pitchFamily="49" charset="0"/>
              </a:rPr>
              <a:t>env.prod_url</a:t>
            </a:r>
            <a:r>
              <a:rPr lang="en-US" sz="1000" b="0" dirty="0">
                <a:solidFill>
                  <a:srgbClr val="CE9178"/>
                </a:solidFill>
                <a:effectLst/>
                <a:latin typeface="Consolas" panose="020B0609020204030204" pitchFamily="49" charset="0"/>
              </a:rPr>
              <a:t> }}/api/version/poi | grep -Poe 'Failed requests: \K.*' | sed 's/^ *//g')</a:t>
            </a:r>
            <a:endParaRPr lang="en-US" sz="1000" b="0" dirty="0">
              <a:solidFill>
                <a:srgbClr val="D4D4D4"/>
              </a:solidFill>
              <a:effectLst/>
              <a:latin typeface="Consolas" panose="020B0609020204030204" pitchFamily="49" charset="0"/>
            </a:endParaRPr>
          </a:p>
          <a:p>
            <a:r>
              <a:rPr lang="en-US" sz="1000" b="0" dirty="0">
                <a:solidFill>
                  <a:srgbClr val="CE9178"/>
                </a:solidFill>
                <a:effectLst/>
                <a:latin typeface="Consolas" panose="020B0609020204030204" pitchFamily="49" charset="0"/>
              </a:rPr>
              <a:t>    if [ "$failures" -</a:t>
            </a:r>
            <a:r>
              <a:rPr lang="en-US" sz="1000" b="0" dirty="0" err="1">
                <a:solidFill>
                  <a:srgbClr val="CE9178"/>
                </a:solidFill>
                <a:effectLst/>
                <a:latin typeface="Consolas" panose="020B0609020204030204" pitchFamily="49" charset="0"/>
              </a:rPr>
              <a:t>gt</a:t>
            </a:r>
            <a:r>
              <a:rPr lang="en-US" sz="1000" b="0" dirty="0">
                <a:solidFill>
                  <a:srgbClr val="CE9178"/>
                </a:solidFill>
                <a:effectLst/>
                <a:latin typeface="Consolas" panose="020B0609020204030204" pitchFamily="49" charset="0"/>
              </a:rPr>
              <a:t> "0" ];then</a:t>
            </a:r>
            <a:endParaRPr lang="en-US" sz="1000" b="0" dirty="0">
              <a:solidFill>
                <a:srgbClr val="D4D4D4"/>
              </a:solidFill>
              <a:effectLst/>
              <a:latin typeface="Consolas" panose="020B0609020204030204" pitchFamily="49" charset="0"/>
            </a:endParaRPr>
          </a:p>
          <a:p>
            <a:r>
              <a:rPr lang="en-US" sz="1000" b="0" dirty="0">
                <a:solidFill>
                  <a:srgbClr val="CE9178"/>
                </a:solidFill>
                <a:effectLst/>
                <a:latin typeface="Consolas" panose="020B0609020204030204" pitchFamily="49" charset="0"/>
              </a:rPr>
              <a:t>      exit -1</a:t>
            </a:r>
            <a:endParaRPr lang="en-US" sz="1000" b="0" dirty="0">
              <a:solidFill>
                <a:srgbClr val="D4D4D4"/>
              </a:solidFill>
              <a:effectLst/>
              <a:latin typeface="Consolas" panose="020B0609020204030204" pitchFamily="49" charset="0"/>
            </a:endParaRPr>
          </a:p>
          <a:p>
            <a:r>
              <a:rPr lang="en-US" sz="1000" b="0" dirty="0">
                <a:solidFill>
                  <a:srgbClr val="CE9178"/>
                </a:solidFill>
                <a:effectLst/>
                <a:latin typeface="Consolas" panose="020B0609020204030204" pitchFamily="49" charset="0"/>
              </a:rPr>
              <a:t>    fi  </a:t>
            </a:r>
            <a:endParaRPr lang="en-US" sz="1000" b="0" dirty="0">
              <a:solidFill>
                <a:srgbClr val="D4D4D4"/>
              </a:solidFill>
              <a:effectLst/>
              <a:latin typeface="Consolas" panose="020B0609020204030204" pitchFamily="49" charset="0"/>
            </a:endParaRPr>
          </a:p>
        </p:txBody>
      </p:sp>
      <p:sp>
        <p:nvSpPr>
          <p:cNvPr id="7" name="TextBox 6">
            <a:extLst>
              <a:ext uri="{FF2B5EF4-FFF2-40B4-BE49-F238E27FC236}">
                <a16:creationId xmlns:a16="http://schemas.microsoft.com/office/drawing/2014/main" id="{2063FDE0-091A-43AE-B569-098315206638}"/>
              </a:ext>
            </a:extLst>
          </p:cNvPr>
          <p:cNvSpPr txBox="1"/>
          <p:nvPr/>
        </p:nvSpPr>
        <p:spPr>
          <a:xfrm>
            <a:off x="5492021" y="1127133"/>
            <a:ext cx="6516974" cy="646331"/>
          </a:xfrm>
          <a:prstGeom prst="rect">
            <a:avLst/>
          </a:prstGeom>
          <a:noFill/>
        </p:spPr>
        <p:txBody>
          <a:bodyPr wrap="square">
            <a:spAutoFit/>
          </a:bodyPr>
          <a:lstStyle/>
          <a:p>
            <a:r>
              <a:rPr lang="en-US" dirty="0">
                <a:hlinkClick r:id="rId2"/>
              </a:rPr>
              <a:t>https://gist.github.com/hattan/84e189cef39c9595abe9bebaf4ccb58b</a:t>
            </a:r>
            <a:endParaRPr lang="en-US" dirty="0"/>
          </a:p>
        </p:txBody>
      </p:sp>
    </p:spTree>
    <p:extLst>
      <p:ext uri="{BB962C8B-B14F-4D97-AF65-F5344CB8AC3E}">
        <p14:creationId xmlns:p14="http://schemas.microsoft.com/office/powerpoint/2010/main" val="4033886846"/>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342A-88D7-40B5-83CF-84FF04BB9277}"/>
              </a:ext>
            </a:extLst>
          </p:cNvPr>
          <p:cNvSpPr>
            <a:spLocks noGrp="1"/>
          </p:cNvSpPr>
          <p:nvPr>
            <p:ph type="title"/>
          </p:nvPr>
        </p:nvSpPr>
        <p:spPr/>
        <p:txBody>
          <a:bodyPr/>
          <a:lstStyle/>
          <a:p>
            <a:r>
              <a:rPr lang="en-US" dirty="0"/>
              <a:t>You have a Team for communication</a:t>
            </a:r>
          </a:p>
        </p:txBody>
      </p:sp>
      <p:sp>
        <p:nvSpPr>
          <p:cNvPr id="4" name="Text Placeholder 3">
            <a:extLst>
              <a:ext uri="{FF2B5EF4-FFF2-40B4-BE49-F238E27FC236}">
                <a16:creationId xmlns:a16="http://schemas.microsoft.com/office/drawing/2014/main" id="{05931457-6E38-4B95-A284-AF68CA559710}"/>
              </a:ext>
            </a:extLst>
          </p:cNvPr>
          <p:cNvSpPr>
            <a:spLocks noGrp="1"/>
          </p:cNvSpPr>
          <p:nvPr>
            <p:ph type="body" sz="quarter" idx="10"/>
          </p:nvPr>
        </p:nvSpPr>
        <p:spPr/>
        <p:txBody>
          <a:bodyPr/>
          <a:lstStyle/>
          <a:p>
            <a:r>
              <a:rPr lang="en-US" dirty="0"/>
              <a:t>These slides are in the “Files” tab along with the Coaches Notes Markdown file (if applicable)</a:t>
            </a:r>
          </a:p>
          <a:p>
            <a:r>
              <a:rPr lang="en-US" dirty="0"/>
              <a:t>This presentation should be your primary supporting documentation  </a:t>
            </a:r>
          </a:p>
          <a:p>
            <a:r>
              <a:rPr lang="en-US" dirty="0"/>
              <a:t>Feel free to suggest edits if you feel content is missing</a:t>
            </a:r>
          </a:p>
          <a:p>
            <a:endParaRPr lang="en-US" dirty="0"/>
          </a:p>
        </p:txBody>
      </p:sp>
    </p:spTree>
    <p:extLst>
      <p:ext uri="{BB962C8B-B14F-4D97-AF65-F5344CB8AC3E}">
        <p14:creationId xmlns:p14="http://schemas.microsoft.com/office/powerpoint/2010/main" val="2408922847"/>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5990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C606-F5A9-426D-B160-5ABB557052EF}"/>
              </a:ext>
            </a:extLst>
          </p:cNvPr>
          <p:cNvSpPr>
            <a:spLocks noGrp="1"/>
          </p:cNvSpPr>
          <p:nvPr>
            <p:ph type="title"/>
          </p:nvPr>
        </p:nvSpPr>
        <p:spPr/>
        <p:txBody>
          <a:bodyPr/>
          <a:lstStyle/>
          <a:p>
            <a:r>
              <a:rPr lang="en-US" dirty="0"/>
              <a:t>Challenge timings</a:t>
            </a:r>
          </a:p>
        </p:txBody>
      </p:sp>
      <p:graphicFrame>
        <p:nvGraphicFramePr>
          <p:cNvPr id="4" name="Table 4">
            <a:extLst>
              <a:ext uri="{FF2B5EF4-FFF2-40B4-BE49-F238E27FC236}">
                <a16:creationId xmlns:a16="http://schemas.microsoft.com/office/drawing/2014/main" id="{9E2249ED-1898-46A9-B433-BEA1E3EFBB0C}"/>
              </a:ext>
            </a:extLst>
          </p:cNvPr>
          <p:cNvGraphicFramePr>
            <a:graphicFrameLocks noGrp="1"/>
          </p:cNvGraphicFramePr>
          <p:nvPr>
            <p:extLst>
              <p:ext uri="{D42A27DB-BD31-4B8C-83A1-F6EECF244321}">
                <p14:modId xmlns:p14="http://schemas.microsoft.com/office/powerpoint/2010/main" val="862567230"/>
              </p:ext>
            </p:extLst>
          </p:nvPr>
        </p:nvGraphicFramePr>
        <p:xfrm>
          <a:off x="263481" y="1038195"/>
          <a:ext cx="11661600" cy="3596132"/>
        </p:xfrm>
        <a:graphic>
          <a:graphicData uri="http://schemas.openxmlformats.org/drawingml/2006/table">
            <a:tbl>
              <a:tblPr firstRow="1" bandRow="1">
                <a:tableStyleId>{72833802-FEF1-4C79-8D5D-14CF1EAF98D9}</a:tableStyleId>
              </a:tblPr>
              <a:tblGrid>
                <a:gridCol w="5616619">
                  <a:extLst>
                    <a:ext uri="{9D8B030D-6E8A-4147-A177-3AD203B41FA5}">
                      <a16:colId xmlns:a16="http://schemas.microsoft.com/office/drawing/2014/main" val="390124474"/>
                    </a:ext>
                  </a:extLst>
                </a:gridCol>
                <a:gridCol w="889000">
                  <a:extLst>
                    <a:ext uri="{9D8B030D-6E8A-4147-A177-3AD203B41FA5}">
                      <a16:colId xmlns:a16="http://schemas.microsoft.com/office/drawing/2014/main" val="92998357"/>
                    </a:ext>
                  </a:extLst>
                </a:gridCol>
                <a:gridCol w="2578100">
                  <a:extLst>
                    <a:ext uri="{9D8B030D-6E8A-4147-A177-3AD203B41FA5}">
                      <a16:colId xmlns:a16="http://schemas.microsoft.com/office/drawing/2014/main" val="4147987778"/>
                    </a:ext>
                  </a:extLst>
                </a:gridCol>
                <a:gridCol w="2577881">
                  <a:extLst>
                    <a:ext uri="{9D8B030D-6E8A-4147-A177-3AD203B41FA5}">
                      <a16:colId xmlns:a16="http://schemas.microsoft.com/office/drawing/2014/main" val="395576366"/>
                    </a:ext>
                  </a:extLst>
                </a:gridCol>
              </a:tblGrid>
              <a:tr h="370840">
                <a:tc>
                  <a:txBody>
                    <a:bodyPr/>
                    <a:lstStyle/>
                    <a:p>
                      <a:r>
                        <a:rPr lang="en-US" dirty="0"/>
                        <a:t>Challenge</a:t>
                      </a:r>
                    </a:p>
                  </a:txBody>
                  <a:tcPr/>
                </a:tc>
                <a:tc>
                  <a:txBody>
                    <a:bodyPr/>
                    <a:lstStyle/>
                    <a:p>
                      <a:r>
                        <a:rPr lang="en-US" dirty="0"/>
                        <a:t>Day</a:t>
                      </a:r>
                    </a:p>
                  </a:txBody>
                  <a:tcPr/>
                </a:tc>
                <a:tc>
                  <a:txBody>
                    <a:bodyPr/>
                    <a:lstStyle/>
                    <a:p>
                      <a:r>
                        <a:rPr lang="en-US" dirty="0"/>
                        <a:t>Average time (hours)</a:t>
                      </a:r>
                    </a:p>
                  </a:txBody>
                  <a:tcPr/>
                </a:tc>
                <a:tc>
                  <a:txBody>
                    <a:bodyPr/>
                    <a:lstStyle/>
                    <a:p>
                      <a:r>
                        <a:rPr lang="en-US" dirty="0"/>
                        <a:t>Maximum time (hours)</a:t>
                      </a:r>
                    </a:p>
                  </a:txBody>
                  <a:tcPr/>
                </a:tc>
                <a:extLst>
                  <a:ext uri="{0D108BD9-81ED-4DB2-BD59-A6C34878D82A}">
                    <a16:rowId xmlns:a16="http://schemas.microsoft.com/office/drawing/2014/main" val="2278305837"/>
                  </a:ext>
                </a:extLst>
              </a:tr>
              <a:tr h="370840">
                <a:tc>
                  <a:txBody>
                    <a:bodyPr/>
                    <a:lstStyle/>
                    <a:p>
                      <a:r>
                        <a:rPr lang="en-US" dirty="0">
                          <a:solidFill>
                            <a:schemeClr val="bg1"/>
                          </a:solidFill>
                        </a:rPr>
                        <a:t>1 - Establish your plan</a:t>
                      </a:r>
                    </a:p>
                  </a:txBody>
                  <a:tcPr anchor="ctr"/>
                </a:tc>
                <a:tc>
                  <a:txBody>
                    <a:bodyPr/>
                    <a:lstStyle/>
                    <a:p>
                      <a:r>
                        <a:rPr lang="en-US" dirty="0">
                          <a:solidFill>
                            <a:schemeClr val="bg1"/>
                          </a:solidFill>
                        </a:rPr>
                        <a:t>1</a:t>
                      </a:r>
                    </a:p>
                  </a:txBody>
                  <a:tcPr anchor="ctr"/>
                </a:tc>
                <a:tc>
                  <a:txBody>
                    <a:bodyPr/>
                    <a:lstStyle/>
                    <a:p>
                      <a:pPr algn="ctr"/>
                      <a:r>
                        <a:rPr lang="en-US" dirty="0">
                          <a:solidFill>
                            <a:schemeClr val="bg1"/>
                          </a:solidFill>
                        </a:rPr>
                        <a:t>3</a:t>
                      </a:r>
                    </a:p>
                  </a:txBody>
                  <a:tcPr anchor="ctr"/>
                </a:tc>
                <a:tc>
                  <a:txBody>
                    <a:bodyPr/>
                    <a:lstStyle/>
                    <a:p>
                      <a:pPr algn="ctr"/>
                      <a:r>
                        <a:rPr lang="en-US" dirty="0">
                          <a:solidFill>
                            <a:schemeClr val="bg1"/>
                          </a:solidFill>
                        </a:rPr>
                        <a:t>3.5</a:t>
                      </a:r>
                    </a:p>
                  </a:txBody>
                  <a:tcPr anchor="ctr"/>
                </a:tc>
                <a:extLst>
                  <a:ext uri="{0D108BD9-81ED-4DB2-BD59-A6C34878D82A}">
                    <a16:rowId xmlns:a16="http://schemas.microsoft.com/office/drawing/2014/main" val="3509824689"/>
                  </a:ext>
                </a:extLst>
              </a:tr>
              <a:tr h="370840">
                <a:tc>
                  <a:txBody>
                    <a:bodyPr/>
                    <a:lstStyle/>
                    <a:p>
                      <a:r>
                        <a:rPr lang="en-US" dirty="0">
                          <a:solidFill>
                            <a:schemeClr val="bg1"/>
                          </a:solidFill>
                        </a:rPr>
                        <a:t>2 - Setting up development workflow</a:t>
                      </a:r>
                    </a:p>
                  </a:txBody>
                  <a:tcPr anchor="ctr"/>
                </a:tc>
                <a:tc>
                  <a:txBody>
                    <a:bodyPr/>
                    <a:lstStyle/>
                    <a:p>
                      <a:r>
                        <a:rPr lang="en-US" dirty="0">
                          <a:solidFill>
                            <a:schemeClr val="bg1"/>
                          </a:solidFill>
                        </a:rPr>
                        <a:t>1</a:t>
                      </a:r>
                    </a:p>
                  </a:txBody>
                  <a:tcPr anchor="ctr"/>
                </a:tc>
                <a:tc>
                  <a:txBody>
                    <a:bodyPr/>
                    <a:lstStyle/>
                    <a:p>
                      <a:pPr algn="ctr"/>
                      <a:r>
                        <a:rPr lang="en-US" dirty="0">
                          <a:solidFill>
                            <a:schemeClr val="bg1"/>
                          </a:solidFill>
                        </a:rPr>
                        <a:t>3.75</a:t>
                      </a:r>
                    </a:p>
                  </a:txBody>
                  <a:tcPr anchor="ctr"/>
                </a:tc>
                <a:tc>
                  <a:txBody>
                    <a:bodyPr/>
                    <a:lstStyle/>
                    <a:p>
                      <a:pPr algn="ctr"/>
                      <a:r>
                        <a:rPr lang="en-US" dirty="0">
                          <a:solidFill>
                            <a:schemeClr val="bg1"/>
                          </a:solidFill>
                        </a:rPr>
                        <a:t>4.75</a:t>
                      </a:r>
                    </a:p>
                  </a:txBody>
                  <a:tcPr anchor="ctr"/>
                </a:tc>
                <a:extLst>
                  <a:ext uri="{0D108BD9-81ED-4DB2-BD59-A6C34878D82A}">
                    <a16:rowId xmlns:a16="http://schemas.microsoft.com/office/drawing/2014/main" val="2330681148"/>
                  </a:ext>
                </a:extLst>
              </a:tr>
              <a:tr h="370840">
                <a:tc>
                  <a:txBody>
                    <a:bodyPr/>
                    <a:lstStyle/>
                    <a:p>
                      <a:r>
                        <a:rPr lang="en-US" dirty="0">
                          <a:solidFill>
                            <a:schemeClr val="bg1"/>
                          </a:solidFill>
                        </a:rPr>
                        <a:t>3 - Implement continuous testing</a:t>
                      </a:r>
                    </a:p>
                  </a:txBody>
                  <a:tcPr anchor="ctr"/>
                </a:tc>
                <a:tc>
                  <a:txBody>
                    <a:bodyPr/>
                    <a:lstStyle/>
                    <a:p>
                      <a:r>
                        <a:rPr lang="en-US" dirty="0">
                          <a:solidFill>
                            <a:schemeClr val="bg1"/>
                          </a:solidFill>
                        </a:rPr>
                        <a:t>1, 2</a:t>
                      </a:r>
                    </a:p>
                  </a:txBody>
                  <a:tcPr anchor="ctr"/>
                </a:tc>
                <a:tc>
                  <a:txBody>
                    <a:bodyPr/>
                    <a:lstStyle/>
                    <a:p>
                      <a:pPr algn="ctr"/>
                      <a:r>
                        <a:rPr lang="en-US" dirty="0">
                          <a:solidFill>
                            <a:schemeClr val="bg1"/>
                          </a:solidFill>
                        </a:rPr>
                        <a:t>2.25</a:t>
                      </a:r>
                    </a:p>
                  </a:txBody>
                  <a:tcPr anchor="ctr"/>
                </a:tc>
                <a:tc>
                  <a:txBody>
                    <a:bodyPr/>
                    <a:lstStyle/>
                    <a:p>
                      <a:pPr algn="ctr"/>
                      <a:r>
                        <a:rPr lang="en-US" dirty="0">
                          <a:solidFill>
                            <a:schemeClr val="bg1"/>
                          </a:solidFill>
                        </a:rPr>
                        <a:t>3.25</a:t>
                      </a:r>
                    </a:p>
                  </a:txBody>
                  <a:tcPr anchor="ctr"/>
                </a:tc>
                <a:extLst>
                  <a:ext uri="{0D108BD9-81ED-4DB2-BD59-A6C34878D82A}">
                    <a16:rowId xmlns:a16="http://schemas.microsoft.com/office/drawing/2014/main" val="821206897"/>
                  </a:ext>
                </a:extLst>
              </a:tr>
              <a:tr h="370840">
                <a:tc>
                  <a:txBody>
                    <a:bodyPr/>
                    <a:lstStyle/>
                    <a:p>
                      <a:r>
                        <a:rPr lang="en-US" dirty="0">
                          <a:solidFill>
                            <a:schemeClr val="bg1"/>
                          </a:solidFill>
                        </a:rPr>
                        <a:t>4 - Implement continuous deployment (CD)</a:t>
                      </a:r>
                    </a:p>
                  </a:txBody>
                  <a:tcPr anchor="ctr"/>
                </a:tc>
                <a:tc>
                  <a:txBody>
                    <a:bodyPr/>
                    <a:lstStyle/>
                    <a:p>
                      <a:r>
                        <a:rPr lang="en-US" dirty="0">
                          <a:solidFill>
                            <a:schemeClr val="bg1"/>
                          </a:solidFill>
                        </a:rPr>
                        <a:t>2</a:t>
                      </a:r>
                    </a:p>
                  </a:txBody>
                  <a:tcPr anchor="ctr"/>
                </a:tc>
                <a:tc>
                  <a:txBody>
                    <a:bodyPr/>
                    <a:lstStyle/>
                    <a:p>
                      <a:pPr algn="ctr"/>
                      <a:r>
                        <a:rPr lang="en-US" dirty="0">
                          <a:solidFill>
                            <a:schemeClr val="bg1"/>
                          </a:solidFill>
                        </a:rPr>
                        <a:t>3.25</a:t>
                      </a:r>
                    </a:p>
                  </a:txBody>
                  <a:tcPr anchor="ctr"/>
                </a:tc>
                <a:tc>
                  <a:txBody>
                    <a:bodyPr/>
                    <a:lstStyle/>
                    <a:p>
                      <a:pPr algn="ctr"/>
                      <a:r>
                        <a:rPr lang="en-US" dirty="0">
                          <a:solidFill>
                            <a:schemeClr val="bg1"/>
                          </a:solidFill>
                        </a:rPr>
                        <a:t>4.25</a:t>
                      </a:r>
                    </a:p>
                  </a:txBody>
                  <a:tcPr anchor="ctr"/>
                </a:tc>
                <a:extLst>
                  <a:ext uri="{0D108BD9-81ED-4DB2-BD59-A6C34878D82A}">
                    <a16:rowId xmlns:a16="http://schemas.microsoft.com/office/drawing/2014/main" val="215553601"/>
                  </a:ext>
                </a:extLst>
              </a:tr>
              <a:tr h="370840">
                <a:tc>
                  <a:txBody>
                    <a:bodyPr/>
                    <a:lstStyle/>
                    <a:p>
                      <a:r>
                        <a:rPr lang="en-US" dirty="0">
                          <a:solidFill>
                            <a:schemeClr val="bg1"/>
                          </a:solidFill>
                        </a:rPr>
                        <a:t>5 - Implement a Blue/Green deployment strategy</a:t>
                      </a:r>
                    </a:p>
                  </a:txBody>
                  <a:tcPr anchor="ctr"/>
                </a:tc>
                <a:tc>
                  <a:txBody>
                    <a:bodyPr/>
                    <a:lstStyle/>
                    <a:p>
                      <a:r>
                        <a:rPr lang="en-US" dirty="0">
                          <a:solidFill>
                            <a:schemeClr val="bg1"/>
                          </a:solidFill>
                        </a:rPr>
                        <a:t>2, 3</a:t>
                      </a:r>
                    </a:p>
                  </a:txBody>
                  <a:tcPr anchor="ctr"/>
                </a:tc>
                <a:tc>
                  <a:txBody>
                    <a:bodyPr/>
                    <a:lstStyle/>
                    <a:p>
                      <a:pPr algn="ctr"/>
                      <a:r>
                        <a:rPr lang="en-US" dirty="0">
                          <a:solidFill>
                            <a:schemeClr val="bg1"/>
                          </a:solidFill>
                        </a:rPr>
                        <a:t>6</a:t>
                      </a:r>
                    </a:p>
                  </a:txBody>
                  <a:tcPr anchor="ctr"/>
                </a:tc>
                <a:tc>
                  <a:txBody>
                    <a:bodyPr/>
                    <a:lstStyle/>
                    <a:p>
                      <a:pPr algn="ctr"/>
                      <a:r>
                        <a:rPr lang="en-US" dirty="0">
                          <a:solidFill>
                            <a:schemeClr val="bg1"/>
                          </a:solidFill>
                        </a:rPr>
                        <a:t>6</a:t>
                      </a:r>
                    </a:p>
                  </a:txBody>
                  <a:tcPr anchor="ctr"/>
                </a:tc>
                <a:extLst>
                  <a:ext uri="{0D108BD9-81ED-4DB2-BD59-A6C34878D82A}">
                    <a16:rowId xmlns:a16="http://schemas.microsoft.com/office/drawing/2014/main" val="2013036767"/>
                  </a:ext>
                </a:extLst>
              </a:tr>
              <a:tr h="370840">
                <a:tc>
                  <a:txBody>
                    <a:bodyPr/>
                    <a:lstStyle/>
                    <a:p>
                      <a:r>
                        <a:rPr lang="en-US" dirty="0">
                          <a:solidFill>
                            <a:schemeClr val="bg1"/>
                          </a:solidFill>
                        </a:rPr>
                        <a:t>6 - Implement a monitoring solution for your </a:t>
                      </a:r>
                      <a:r>
                        <a:rPr lang="en-US" dirty="0" err="1">
                          <a:solidFill>
                            <a:schemeClr val="bg1"/>
                          </a:solidFill>
                        </a:rPr>
                        <a:t>MyDriving</a:t>
                      </a:r>
                      <a:r>
                        <a:rPr lang="en-US" dirty="0">
                          <a:solidFill>
                            <a:schemeClr val="bg1"/>
                          </a:solidFill>
                        </a:rPr>
                        <a:t> APIs</a:t>
                      </a:r>
                    </a:p>
                  </a:txBody>
                  <a:tcPr anchor="ctr"/>
                </a:tc>
                <a:tc>
                  <a:txBody>
                    <a:bodyPr/>
                    <a:lstStyle/>
                    <a:p>
                      <a:r>
                        <a:rPr lang="en-US" dirty="0">
                          <a:solidFill>
                            <a:schemeClr val="bg1"/>
                          </a:solidFill>
                        </a:rPr>
                        <a:t>3</a:t>
                      </a:r>
                    </a:p>
                  </a:txBody>
                  <a:tcPr anchor="ctr"/>
                </a:tc>
                <a:tc>
                  <a:txBody>
                    <a:bodyPr/>
                    <a:lstStyle/>
                    <a:p>
                      <a:pPr algn="ctr"/>
                      <a:r>
                        <a:rPr lang="en-US" dirty="0">
                          <a:solidFill>
                            <a:schemeClr val="bg1"/>
                          </a:solidFill>
                        </a:rPr>
                        <a:t>2.5</a:t>
                      </a:r>
                    </a:p>
                  </a:txBody>
                  <a:tcPr anchor="ctr"/>
                </a:tc>
                <a:tc>
                  <a:txBody>
                    <a:bodyPr/>
                    <a:lstStyle/>
                    <a:p>
                      <a:pPr algn="ctr"/>
                      <a:r>
                        <a:rPr lang="en-US" dirty="0">
                          <a:solidFill>
                            <a:schemeClr val="bg1"/>
                          </a:solidFill>
                        </a:rPr>
                        <a:t>4</a:t>
                      </a:r>
                    </a:p>
                  </a:txBody>
                  <a:tcPr anchor="ctr"/>
                </a:tc>
                <a:extLst>
                  <a:ext uri="{0D108BD9-81ED-4DB2-BD59-A6C34878D82A}">
                    <a16:rowId xmlns:a16="http://schemas.microsoft.com/office/drawing/2014/main" val="1623360970"/>
                  </a:ext>
                </a:extLst>
              </a:tr>
              <a:tr h="370840">
                <a:tc>
                  <a:txBody>
                    <a:bodyPr/>
                    <a:lstStyle/>
                    <a:p>
                      <a:r>
                        <a:rPr lang="en-US" dirty="0">
                          <a:solidFill>
                            <a:schemeClr val="bg1"/>
                          </a:solidFill>
                        </a:rPr>
                        <a:t>7 - Integrating quality and security gates</a:t>
                      </a:r>
                    </a:p>
                  </a:txBody>
                  <a:tcPr anchor="ctr"/>
                </a:tc>
                <a:tc>
                  <a:txBody>
                    <a:bodyPr/>
                    <a:lstStyle/>
                    <a:p>
                      <a:r>
                        <a:rPr lang="en-US" dirty="0">
                          <a:solidFill>
                            <a:schemeClr val="bg1"/>
                          </a:solidFill>
                        </a:rPr>
                        <a:t>3</a:t>
                      </a:r>
                    </a:p>
                  </a:txBody>
                  <a:tcPr anchor="ctr"/>
                </a:tc>
                <a:tc>
                  <a:txBody>
                    <a:bodyPr/>
                    <a:lstStyle/>
                    <a:p>
                      <a:pPr algn="ctr"/>
                      <a:r>
                        <a:rPr lang="en-US" dirty="0">
                          <a:solidFill>
                            <a:schemeClr val="bg1"/>
                          </a:solidFill>
                        </a:rPr>
                        <a:t>TBD</a:t>
                      </a:r>
                    </a:p>
                  </a:txBody>
                  <a:tcPr anchor="ctr"/>
                </a:tc>
                <a:tc>
                  <a:txBody>
                    <a:bodyPr/>
                    <a:lstStyle/>
                    <a:p>
                      <a:pPr algn="ctr"/>
                      <a:r>
                        <a:rPr lang="en-US" dirty="0">
                          <a:solidFill>
                            <a:schemeClr val="bg1"/>
                          </a:solidFill>
                        </a:rPr>
                        <a:t>TBD</a:t>
                      </a:r>
                    </a:p>
                  </a:txBody>
                  <a:tcPr anchor="ctr"/>
                </a:tc>
                <a:extLst>
                  <a:ext uri="{0D108BD9-81ED-4DB2-BD59-A6C34878D82A}">
                    <a16:rowId xmlns:a16="http://schemas.microsoft.com/office/drawing/2014/main" val="784604351"/>
                  </a:ext>
                </a:extLst>
              </a:tr>
              <a:tr h="370840">
                <a:tc>
                  <a:txBody>
                    <a:bodyPr/>
                    <a:lstStyle/>
                    <a:p>
                      <a:r>
                        <a:rPr lang="en-US" dirty="0">
                          <a:solidFill>
                            <a:schemeClr val="bg1"/>
                          </a:solidFill>
                        </a:rPr>
                        <a:t>8 - Implement phased rollout with rollback</a:t>
                      </a:r>
                    </a:p>
                  </a:txBody>
                  <a:tcPr anchor="ctr"/>
                </a:tc>
                <a:tc>
                  <a:txBody>
                    <a:bodyPr/>
                    <a:lstStyle/>
                    <a:p>
                      <a:r>
                        <a:rPr lang="en-US" dirty="0">
                          <a:solidFill>
                            <a:schemeClr val="bg1"/>
                          </a:solidFill>
                        </a:rPr>
                        <a:t>3</a:t>
                      </a:r>
                    </a:p>
                  </a:txBody>
                  <a:tcPr anchor="ctr"/>
                </a:tc>
                <a:tc>
                  <a:txBody>
                    <a:bodyPr/>
                    <a:lstStyle/>
                    <a:p>
                      <a:pPr algn="ctr"/>
                      <a:r>
                        <a:rPr lang="en-US" dirty="0">
                          <a:solidFill>
                            <a:schemeClr val="bg1"/>
                          </a:solidFill>
                        </a:rPr>
                        <a:t>TBD</a:t>
                      </a:r>
                    </a:p>
                  </a:txBody>
                  <a:tcPr anchor="ctr"/>
                </a:tc>
                <a:tc>
                  <a:txBody>
                    <a:bodyPr/>
                    <a:lstStyle/>
                    <a:p>
                      <a:pPr algn="ctr"/>
                      <a:r>
                        <a:rPr lang="en-US" dirty="0">
                          <a:solidFill>
                            <a:schemeClr val="bg1"/>
                          </a:solidFill>
                        </a:rPr>
                        <a:t>TBD</a:t>
                      </a:r>
                    </a:p>
                  </a:txBody>
                  <a:tcPr anchor="ctr"/>
                </a:tc>
                <a:extLst>
                  <a:ext uri="{0D108BD9-81ED-4DB2-BD59-A6C34878D82A}">
                    <a16:rowId xmlns:a16="http://schemas.microsoft.com/office/drawing/2014/main" val="1807935062"/>
                  </a:ext>
                </a:extLst>
              </a:tr>
            </a:tbl>
          </a:graphicData>
        </a:graphic>
      </p:graphicFrame>
    </p:spTree>
    <p:extLst>
      <p:ext uri="{BB962C8B-B14F-4D97-AF65-F5344CB8AC3E}">
        <p14:creationId xmlns:p14="http://schemas.microsoft.com/office/powerpoint/2010/main" val="19950133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46A7D6-8966-4E61-A97F-1F533A8C4241}"/>
              </a:ext>
            </a:extLst>
          </p:cNvPr>
          <p:cNvSpPr>
            <a:spLocks noGrp="1"/>
          </p:cNvSpPr>
          <p:nvPr>
            <p:ph type="title"/>
          </p:nvPr>
        </p:nvSpPr>
        <p:spPr/>
        <p:txBody>
          <a:bodyPr/>
          <a:lstStyle/>
          <a:p>
            <a:r>
              <a:rPr lang="en-US" dirty="0"/>
              <a:t>Challenge timing guidance</a:t>
            </a:r>
          </a:p>
        </p:txBody>
      </p:sp>
      <p:sp>
        <p:nvSpPr>
          <p:cNvPr id="4" name="Text Placeholder 3">
            <a:extLst>
              <a:ext uri="{FF2B5EF4-FFF2-40B4-BE49-F238E27FC236}">
                <a16:creationId xmlns:a16="http://schemas.microsoft.com/office/drawing/2014/main" id="{CCA45B9A-AAEA-4C22-867A-37A32AAAE1B5}"/>
              </a:ext>
            </a:extLst>
          </p:cNvPr>
          <p:cNvSpPr>
            <a:spLocks noGrp="1"/>
          </p:cNvSpPr>
          <p:nvPr>
            <p:ph type="body" sz="quarter" idx="10"/>
          </p:nvPr>
        </p:nvSpPr>
        <p:spPr>
          <a:xfrm>
            <a:off x="273441" y="1038195"/>
            <a:ext cx="11655078" cy="3705630"/>
          </a:xfrm>
        </p:spPr>
        <p:txBody>
          <a:bodyPr/>
          <a:lstStyle/>
          <a:p>
            <a:r>
              <a:rPr lang="en-US" dirty="0"/>
              <a:t>You need to "watch the clock" for your table</a:t>
            </a:r>
          </a:p>
          <a:p>
            <a:r>
              <a:rPr lang="en-US" dirty="0">
                <a:solidFill>
                  <a:srgbClr val="0070C0"/>
                </a:solidFill>
                <a:latin typeface="Segoe UI Semibold" panose="020B0702040204020203" pitchFamily="34" charset="0"/>
                <a:cs typeface="Segoe UI Semibold" panose="020B0702040204020203" pitchFamily="34" charset="0"/>
              </a:rPr>
              <a:t>Do not </a:t>
            </a:r>
            <a:r>
              <a:rPr lang="en-US" dirty="0"/>
              <a:t>pressure your table to move faster if they are behind</a:t>
            </a:r>
          </a:p>
          <a:p>
            <a:pPr lvl="1"/>
            <a:r>
              <a:rPr lang="en-US" dirty="0"/>
              <a:t>Engage your lead coach(es) to discuss strategies for providing additional guidance to your table</a:t>
            </a:r>
          </a:p>
          <a:p>
            <a:pPr lvl="1"/>
            <a:r>
              <a:rPr lang="en-US" dirty="0"/>
              <a:t>Ask them if they have read the links in the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section of the challenge</a:t>
            </a:r>
          </a:p>
          <a:p>
            <a:r>
              <a:rPr lang="en-US" dirty="0"/>
              <a:t>Keep your table on task</a:t>
            </a:r>
          </a:p>
          <a:p>
            <a:pPr lvl="1"/>
            <a:r>
              <a:rPr lang="en-US" dirty="0"/>
              <a:t>For each challenge, encourage them to plan as a team and discuss their plan with your before implementation</a:t>
            </a:r>
          </a:p>
          <a:p>
            <a:pPr lvl="1"/>
            <a:r>
              <a:rPr lang="en-US" dirty="0"/>
              <a:t>After Challenge 1, attendees will always be implementing a solution</a:t>
            </a:r>
          </a:p>
          <a:p>
            <a:pPr lvl="2"/>
            <a:r>
              <a:rPr lang="en-US" dirty="0"/>
              <a:t>You are encouraged to engage your table and make sure they know to check with you prior to implementation in </a:t>
            </a:r>
            <a:r>
              <a:rPr lang="en-US"/>
              <a:t>each Challenge</a:t>
            </a:r>
            <a:endParaRPr lang="en-US" dirty="0"/>
          </a:p>
        </p:txBody>
      </p:sp>
    </p:spTree>
    <p:extLst>
      <p:ext uri="{BB962C8B-B14F-4D97-AF65-F5344CB8AC3E}">
        <p14:creationId xmlns:p14="http://schemas.microsoft.com/office/powerpoint/2010/main" val="33531269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07082-601D-4883-936E-69CE898453AC}"/>
              </a:ext>
            </a:extLst>
          </p:cNvPr>
          <p:cNvSpPr>
            <a:spLocks noGrp="1"/>
          </p:cNvSpPr>
          <p:nvPr>
            <p:ph type="title"/>
          </p:nvPr>
        </p:nvSpPr>
        <p:spPr/>
        <p:txBody>
          <a:bodyPr/>
          <a:lstStyle/>
          <a:p>
            <a:r>
              <a:rPr lang="en-US" dirty="0"/>
              <a:t>For each challenge</a:t>
            </a:r>
          </a:p>
        </p:txBody>
      </p:sp>
      <p:sp>
        <p:nvSpPr>
          <p:cNvPr id="3" name="Text Placeholder 2">
            <a:extLst>
              <a:ext uri="{FF2B5EF4-FFF2-40B4-BE49-F238E27FC236}">
                <a16:creationId xmlns:a16="http://schemas.microsoft.com/office/drawing/2014/main" id="{59604232-C60E-46FE-A62E-D0D8C226FC9D}"/>
              </a:ext>
            </a:extLst>
          </p:cNvPr>
          <p:cNvSpPr>
            <a:spLocks noGrp="1"/>
          </p:cNvSpPr>
          <p:nvPr>
            <p:ph type="body" sz="quarter" idx="10"/>
          </p:nvPr>
        </p:nvSpPr>
        <p:spPr>
          <a:xfrm>
            <a:off x="273441" y="1038195"/>
            <a:ext cx="11655078" cy="5087547"/>
          </a:xfrm>
        </p:spPr>
        <p:txBody>
          <a:bodyPr/>
          <a:lstStyle/>
          <a:p>
            <a:pPr>
              <a:buFont typeface="Wingdings" panose="05000000000000000000" pitchFamily="2" charset="2"/>
              <a:buChar char="q"/>
            </a:pPr>
            <a:r>
              <a:rPr lang="en-US" dirty="0"/>
              <a:t> Introduce the Challenge and provide </a:t>
            </a:r>
            <a:r>
              <a:rPr lang="en-US" dirty="0">
                <a:solidFill>
                  <a:srgbClr val="0070C0"/>
                </a:solidFill>
                <a:latin typeface="Segoe UI Semibold" panose="020B0702040204020203" pitchFamily="34" charset="0"/>
                <a:cs typeface="Segoe UI Semibold" panose="020B0702040204020203" pitchFamily="34" charset="0"/>
              </a:rPr>
              <a:t>your</a:t>
            </a:r>
            <a:r>
              <a:rPr lang="en-US" dirty="0"/>
              <a:t> expectations for the table</a:t>
            </a:r>
          </a:p>
          <a:p>
            <a:pPr lvl="1"/>
            <a:r>
              <a:rPr lang="en-US" dirty="0"/>
              <a:t>You may change requirements to accelerate or slow down your table</a:t>
            </a:r>
          </a:p>
          <a:p>
            <a:pPr>
              <a:buFont typeface="Wingdings" panose="05000000000000000000" pitchFamily="2" charset="2"/>
              <a:buChar char="q"/>
            </a:pPr>
            <a:r>
              <a:rPr lang="en-US" dirty="0"/>
              <a:t> Encourage your team to plan and verify their plan with you</a:t>
            </a:r>
          </a:p>
          <a:p>
            <a:pPr>
              <a:buFont typeface="Wingdings" panose="05000000000000000000" pitchFamily="2" charset="2"/>
              <a:buChar char="q"/>
            </a:pPr>
            <a:r>
              <a:rPr lang="en-US" dirty="0"/>
              <a:t> Reinforce </a:t>
            </a:r>
            <a:r>
              <a:rPr lang="en-US" dirty="0">
                <a:solidFill>
                  <a:srgbClr val="0070C0"/>
                </a:solidFill>
                <a:latin typeface="Segoe UI Semibold" panose="020B0702040204020203" pitchFamily="34" charset="0"/>
                <a:cs typeface="Segoe UI Semibold" panose="020B0702040204020203" pitchFamily="34" charset="0"/>
              </a:rPr>
              <a:t>Reference</a:t>
            </a:r>
            <a:r>
              <a:rPr lang="en-US" dirty="0"/>
              <a:t> links available for the Challenge</a:t>
            </a:r>
          </a:p>
          <a:p>
            <a:pPr>
              <a:buFont typeface="Wingdings" panose="05000000000000000000" pitchFamily="2" charset="2"/>
              <a:buChar char="q"/>
            </a:pPr>
            <a:r>
              <a:rPr lang="en-US" dirty="0"/>
              <a:t> Verify the plan for the Challenge with your table and have them proceed</a:t>
            </a:r>
          </a:p>
          <a:p>
            <a:pPr>
              <a:buFont typeface="Wingdings" panose="05000000000000000000" pitchFamily="2" charset="2"/>
              <a:buChar char="q"/>
            </a:pPr>
            <a:r>
              <a:rPr lang="en-US" dirty="0"/>
              <a:t> After your table completes the Challenge, review the Success criteria with them</a:t>
            </a:r>
          </a:p>
          <a:p>
            <a:pPr lvl="1">
              <a:buFont typeface="Arial" panose="020B0604020202020204" pitchFamily="34" charset="0"/>
              <a:buChar char="•"/>
            </a:pPr>
            <a:r>
              <a:rPr lang="en-US" dirty="0"/>
              <a:t>Remember, you may have changed the criteria when the Challenge started!</a:t>
            </a:r>
          </a:p>
          <a:p>
            <a:pPr>
              <a:buFont typeface="Wingdings" panose="05000000000000000000" pitchFamily="2" charset="2"/>
              <a:buChar char="q"/>
            </a:pPr>
            <a:r>
              <a:rPr lang="en-US" dirty="0"/>
              <a:t> As a part of the Challenge retro, make sure you are calling out edge cases and / or differences in how the table solved the Challenge versus how the work would be performed at a customer site or in their own environment</a:t>
            </a:r>
          </a:p>
          <a:p>
            <a:pPr lvl="2">
              <a:buFont typeface="Arial" panose="020B0604020202020204" pitchFamily="34" charset="0"/>
              <a:buChar char="•"/>
            </a:pPr>
            <a:r>
              <a:rPr lang="en-US" dirty="0">
                <a:solidFill>
                  <a:srgbClr val="0070C0"/>
                </a:solidFill>
                <a:latin typeface="Segoe UI Semibold" panose="020B0702040204020203" pitchFamily="34" charset="0"/>
                <a:cs typeface="Segoe UI Semibold" panose="020B0702040204020203" pitchFamily="34" charset="0"/>
              </a:rPr>
              <a:t>This is a critical step! Do not let your table take away bad habits!</a:t>
            </a:r>
          </a:p>
        </p:txBody>
      </p:sp>
    </p:spTree>
    <p:extLst>
      <p:ext uri="{BB962C8B-B14F-4D97-AF65-F5344CB8AC3E}">
        <p14:creationId xmlns:p14="http://schemas.microsoft.com/office/powerpoint/2010/main" val="24637049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3339-6EC8-4875-A0B8-23B00A40BEB3}"/>
              </a:ext>
            </a:extLst>
          </p:cNvPr>
          <p:cNvSpPr>
            <a:spLocks noGrp="1"/>
          </p:cNvSpPr>
          <p:nvPr>
            <p:ph type="title"/>
          </p:nvPr>
        </p:nvSpPr>
        <p:spPr/>
        <p:txBody>
          <a:bodyPr/>
          <a:lstStyle/>
          <a:p>
            <a:r>
              <a:rPr lang="en-NZ" dirty="0"/>
              <a:t>What is OpenHack?</a:t>
            </a:r>
          </a:p>
        </p:txBody>
      </p:sp>
      <p:pic>
        <p:nvPicPr>
          <p:cNvPr id="15" name="Graphic 14" descr="Team">
            <a:extLst>
              <a:ext uri="{FF2B5EF4-FFF2-40B4-BE49-F238E27FC236}">
                <a16:creationId xmlns:a16="http://schemas.microsoft.com/office/drawing/2014/main" id="{210ABA4F-8A0E-45B9-B7D0-2130C1820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2144" y="1718408"/>
            <a:ext cx="640080" cy="640080"/>
          </a:xfrm>
          <a:prstGeom prst="rect">
            <a:avLst/>
          </a:prstGeom>
        </p:spPr>
      </p:pic>
      <p:pic>
        <p:nvPicPr>
          <p:cNvPr id="17" name="Graphic 16" descr="Add">
            <a:extLst>
              <a:ext uri="{FF2B5EF4-FFF2-40B4-BE49-F238E27FC236}">
                <a16:creationId xmlns:a16="http://schemas.microsoft.com/office/drawing/2014/main" id="{2F55D7FF-2C05-4B89-8333-E6C8F38797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5263" y="1718408"/>
            <a:ext cx="640080" cy="640080"/>
          </a:xfrm>
          <a:prstGeom prst="rect">
            <a:avLst/>
          </a:prstGeom>
        </p:spPr>
      </p:pic>
      <p:sp>
        <p:nvSpPr>
          <p:cNvPr id="18" name="Rectangle 17">
            <a:extLst>
              <a:ext uri="{FF2B5EF4-FFF2-40B4-BE49-F238E27FC236}">
                <a16:creationId xmlns:a16="http://schemas.microsoft.com/office/drawing/2014/main" id="{C2658574-6A4E-4361-A921-D168C74B9596}"/>
              </a:ext>
            </a:extLst>
          </p:cNvPr>
          <p:cNvSpPr/>
          <p:nvPr/>
        </p:nvSpPr>
        <p:spPr>
          <a:xfrm>
            <a:off x="5620079" y="1746061"/>
            <a:ext cx="3831880" cy="584775"/>
          </a:xfrm>
          <a:prstGeom prst="rect">
            <a:avLst/>
          </a:prstGeom>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Customers/Partners</a:t>
            </a:r>
          </a:p>
        </p:txBody>
      </p:sp>
      <p:sp>
        <p:nvSpPr>
          <p:cNvPr id="20" name="Text Placeholder 3">
            <a:extLst>
              <a:ext uri="{FF2B5EF4-FFF2-40B4-BE49-F238E27FC236}">
                <a16:creationId xmlns:a16="http://schemas.microsoft.com/office/drawing/2014/main" id="{284F1E01-B64B-4800-8B1D-52108379B49A}"/>
              </a:ext>
            </a:extLst>
          </p:cNvPr>
          <p:cNvSpPr txBox="1">
            <a:spLocks/>
          </p:cNvSpPr>
          <p:nvPr/>
        </p:nvSpPr>
        <p:spPr>
          <a:xfrm>
            <a:off x="666974" y="2750614"/>
            <a:ext cx="10983557" cy="3544563"/>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4097" marR="0" lvl="0" indent="-224097" algn="l" defTabSz="914367"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FFFFFF"/>
                </a:solidFill>
                <a:effectLst/>
                <a:uLnTx/>
                <a:uFillTx/>
                <a:ea typeface="+mn-ea"/>
                <a:cs typeface="Segoe UI" panose="020B0502040204020203" pitchFamily="34" charset="0"/>
              </a:rPr>
              <a:t>Challenge Based: increasing difficulty</a:t>
            </a:r>
          </a:p>
          <a:p>
            <a:pPr marL="224097" marR="0" lvl="0" indent="-224097" algn="l" defTabSz="914367"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FFFFFF"/>
                </a:solidFill>
                <a:effectLst/>
                <a:uLnTx/>
                <a:uFillTx/>
                <a:ea typeface="+mn-ea"/>
                <a:cs typeface="Segoe UI" panose="020B0502040204020203" pitchFamily="34" charset="0"/>
              </a:rPr>
              <a:t>Team Based: work together and communicate </a:t>
            </a:r>
          </a:p>
          <a:p>
            <a:pPr marL="224097" marR="0" lvl="0" indent="-224097" algn="l" defTabSz="914367"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FFFFFF"/>
                </a:solidFill>
                <a:effectLst/>
                <a:uLnTx/>
                <a:uFillTx/>
                <a:ea typeface="+mn-ea"/>
                <a:cs typeface="Segoe UI" panose="020B0502040204020203" pitchFamily="34" charset="0"/>
              </a:rPr>
              <a:t>Immersive: real-world scenario</a:t>
            </a:r>
          </a:p>
          <a:p>
            <a:pPr marL="224097" marR="0" lvl="0" indent="-224097" algn="l" defTabSz="914367" rtl="0" eaLnBrk="1" fontAlgn="auto" latinLnBrk="0" hangingPunct="1">
              <a:lnSpc>
                <a:spcPct val="15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FFFFFF"/>
                </a:solidFill>
                <a:effectLst/>
                <a:uLnTx/>
                <a:uFillTx/>
                <a:ea typeface="+mn-ea"/>
                <a:cs typeface="Segoe UI" panose="020B0502040204020203" pitchFamily="34" charset="0"/>
              </a:rPr>
              <a:t>Feedback: improve product offerings through a direct feedback loop with Engineering and Documentation</a:t>
            </a:r>
          </a:p>
          <a:p>
            <a:pPr marL="224097" marR="0" lvl="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solidFill>
                <a:srgbClr val="FFFFFF"/>
              </a:solidFill>
              <a:effectLst/>
              <a:uLnTx/>
              <a:uFillTx/>
              <a:ea typeface="+mn-ea"/>
              <a:cs typeface="Segoe UI" panose="020B0502040204020203" pitchFamily="34" charset="0"/>
            </a:endParaRPr>
          </a:p>
          <a:p>
            <a:pPr marL="448193" marR="0" lvl="1"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8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pic>
        <p:nvPicPr>
          <p:cNvPr id="5" name="Picture 4">
            <a:extLst>
              <a:ext uri="{FF2B5EF4-FFF2-40B4-BE49-F238E27FC236}">
                <a16:creationId xmlns:a16="http://schemas.microsoft.com/office/drawing/2014/main" id="{60AAF42A-5664-41A1-9A27-19B8BCFB2E58}"/>
              </a:ext>
            </a:extLst>
          </p:cNvPr>
          <p:cNvPicPr>
            <a:picLocks noChangeAspect="1"/>
          </p:cNvPicPr>
          <p:nvPr/>
        </p:nvPicPr>
        <p:blipFill rotWithShape="1">
          <a:blip r:embed="rId7">
            <a:extLst>
              <a:ext uri="{28A0092B-C50C-407E-A947-70E740481C1C}">
                <a14:useLocalDpi xmlns:a14="http://schemas.microsoft.com/office/drawing/2010/main" val="0"/>
              </a:ext>
            </a:extLst>
          </a:blip>
          <a:srcRect l="10417" t="26247" r="10278" b="26561"/>
          <a:stretch/>
        </p:blipFill>
        <p:spPr>
          <a:xfrm>
            <a:off x="666974" y="1759343"/>
            <a:ext cx="2550131" cy="558209"/>
          </a:xfrm>
          <a:prstGeom prst="rect">
            <a:avLst/>
          </a:prstGeom>
        </p:spPr>
      </p:pic>
    </p:spTree>
    <p:extLst>
      <p:ext uri="{BB962C8B-B14F-4D97-AF65-F5344CB8AC3E}">
        <p14:creationId xmlns:p14="http://schemas.microsoft.com/office/powerpoint/2010/main" val="385651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Environment stability</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3065455"/>
          </a:xfrm>
        </p:spPr>
        <p:txBody>
          <a:bodyPr/>
          <a:lstStyle/>
          <a:p>
            <a:r>
              <a:rPr lang="en-US" dirty="0"/>
              <a:t>There are several actions attendees can take which will require real-time debugging, or quite often the provisioning of a new environment</a:t>
            </a:r>
          </a:p>
          <a:p>
            <a:pPr lvl="1"/>
            <a:r>
              <a:rPr lang="en-US" dirty="0"/>
              <a:t>If a new environment is not available (</a:t>
            </a:r>
            <a:r>
              <a:rPr lang="en-US" i="1" dirty="0"/>
              <a:t>e.g.</a:t>
            </a:r>
            <a:r>
              <a:rPr lang="en-US" dirty="0"/>
              <a:t> extras were not provisioned as a part of the OpenHack classroom setup), this can impact attendee progress by up to an hour</a:t>
            </a:r>
          </a:p>
          <a:p>
            <a:r>
              <a:rPr lang="en-US" dirty="0"/>
              <a:t>Known actions to avoid</a:t>
            </a:r>
          </a:p>
          <a:p>
            <a:pPr lvl="1"/>
            <a:r>
              <a:rPr lang="en-US" dirty="0"/>
              <a:t>Deleting existing Azure resources</a:t>
            </a:r>
          </a:p>
          <a:p>
            <a:pPr lvl="1"/>
            <a:r>
              <a:rPr lang="en-US" dirty="0"/>
              <a:t>Deleting or overwriting existing application configuration</a:t>
            </a:r>
          </a:p>
          <a:p>
            <a:pPr lvl="1"/>
            <a:r>
              <a:rPr lang="en-US" dirty="0"/>
              <a:t>Deleting or overwriting existing container images with the "</a:t>
            </a:r>
            <a:r>
              <a:rPr lang="en-US" dirty="0" err="1"/>
              <a:t>changeme</a:t>
            </a:r>
            <a:r>
              <a:rPr lang="en-US" dirty="0"/>
              <a:t>" or "latest" tag</a:t>
            </a:r>
          </a:p>
        </p:txBody>
      </p:sp>
    </p:spTree>
    <p:extLst>
      <p:ext uri="{BB962C8B-B14F-4D97-AF65-F5344CB8AC3E}">
        <p14:creationId xmlns:p14="http://schemas.microsoft.com/office/powerpoint/2010/main" val="27796197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0</a:t>
            </a:r>
          </a:p>
        </p:txBody>
      </p:sp>
      <p:sp>
        <p:nvSpPr>
          <p:cNvPr id="2" name="Text Placeholder 1">
            <a:extLst>
              <a:ext uri="{FF2B5EF4-FFF2-40B4-BE49-F238E27FC236}">
                <a16:creationId xmlns:a16="http://schemas.microsoft.com/office/drawing/2014/main" id="{0D5A95EC-C482-4C09-9730-1222C06FFEBE}"/>
              </a:ext>
            </a:extLst>
          </p:cNvPr>
          <p:cNvSpPr>
            <a:spLocks noGrp="1"/>
          </p:cNvSpPr>
          <p:nvPr>
            <p:ph type="body" sz="quarter" idx="10"/>
          </p:nvPr>
        </p:nvSpPr>
        <p:spPr/>
        <p:txBody>
          <a:bodyPr/>
          <a:lstStyle/>
          <a:p>
            <a:r>
              <a:rPr lang="en-US" dirty="0"/>
              <a:t>Set the tone</a:t>
            </a:r>
          </a:p>
        </p:txBody>
      </p:sp>
    </p:spTree>
    <p:extLst>
      <p:ext uri="{BB962C8B-B14F-4D97-AF65-F5344CB8AC3E}">
        <p14:creationId xmlns:p14="http://schemas.microsoft.com/office/powerpoint/2010/main" val="33574630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0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3884140"/>
          </a:xfrm>
        </p:spPr>
        <p:txBody>
          <a:bodyPr/>
          <a:lstStyle/>
          <a:p>
            <a:r>
              <a:rPr lang="en-US" dirty="0"/>
              <a:t>While there is no official Challenge 0 in the attendee guide, there are some things you can do to ensure you'll have a successful and productive hack</a:t>
            </a:r>
          </a:p>
          <a:p>
            <a:r>
              <a:rPr lang="en-US" dirty="0"/>
              <a:t>Have attendees not only read the overview, but also </a:t>
            </a:r>
          </a:p>
          <a:p>
            <a:pPr lvl="1"/>
            <a:r>
              <a:rPr lang="en-US" dirty="0"/>
              <a:t>Login to their Azure subscription and explore the resources that are deployed</a:t>
            </a:r>
          </a:p>
          <a:p>
            <a:r>
              <a:rPr lang="en-US" dirty="0"/>
              <a:t>Attendees should be very aware that they are working with a "production" environment before they get hands on keyboard</a:t>
            </a:r>
          </a:p>
          <a:p>
            <a:r>
              <a:rPr lang="en-US" dirty="0"/>
              <a:t>Encourage attendees – if they can figure out how to do it on the command line, running it in Azure DevOps, GitHub, etc. is much easier once you know the command!</a:t>
            </a:r>
          </a:p>
        </p:txBody>
      </p:sp>
    </p:spTree>
    <p:extLst>
      <p:ext uri="{BB962C8B-B14F-4D97-AF65-F5344CB8AC3E}">
        <p14:creationId xmlns:p14="http://schemas.microsoft.com/office/powerpoint/2010/main" val="21737998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1</a:t>
            </a:r>
          </a:p>
        </p:txBody>
      </p:sp>
      <p:sp>
        <p:nvSpPr>
          <p:cNvPr id="2" name="Text Placeholder 1">
            <a:extLst>
              <a:ext uri="{FF2B5EF4-FFF2-40B4-BE49-F238E27FC236}">
                <a16:creationId xmlns:a16="http://schemas.microsoft.com/office/drawing/2014/main" id="{0D5A95EC-C482-4C09-9730-1222C06FFEBE}"/>
              </a:ext>
            </a:extLst>
          </p:cNvPr>
          <p:cNvSpPr>
            <a:spLocks noGrp="1"/>
          </p:cNvSpPr>
          <p:nvPr>
            <p:ph type="body" sz="quarter" idx="10"/>
          </p:nvPr>
        </p:nvSpPr>
        <p:spPr/>
        <p:txBody>
          <a:bodyPr/>
          <a:lstStyle/>
          <a:p>
            <a:r>
              <a:rPr lang="en-US" dirty="0"/>
              <a:t>Establish your plan</a:t>
            </a:r>
          </a:p>
        </p:txBody>
      </p:sp>
    </p:spTree>
    <p:extLst>
      <p:ext uri="{BB962C8B-B14F-4D97-AF65-F5344CB8AC3E}">
        <p14:creationId xmlns:p14="http://schemas.microsoft.com/office/powerpoint/2010/main" val="32538553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6959B6-96AE-4DB3-9AB0-3728665FCC39}"/>
              </a:ext>
            </a:extLst>
          </p:cNvPr>
          <p:cNvSpPr>
            <a:spLocks noGrp="1"/>
          </p:cNvSpPr>
          <p:nvPr>
            <p:ph type="title"/>
          </p:nvPr>
        </p:nvSpPr>
        <p:spPr/>
        <p:txBody>
          <a:bodyPr/>
          <a:lstStyle/>
          <a:p>
            <a:r>
              <a:rPr lang="en-US" dirty="0"/>
              <a:t>Challenge 1 MVP</a:t>
            </a:r>
          </a:p>
        </p:txBody>
      </p:sp>
      <p:sp>
        <p:nvSpPr>
          <p:cNvPr id="4" name="Text Placeholder 3">
            <a:extLst>
              <a:ext uri="{FF2B5EF4-FFF2-40B4-BE49-F238E27FC236}">
                <a16:creationId xmlns:a16="http://schemas.microsoft.com/office/drawing/2014/main" id="{ACCBF362-D8A3-4F84-8C1E-25657B97F579}"/>
              </a:ext>
            </a:extLst>
          </p:cNvPr>
          <p:cNvSpPr>
            <a:spLocks noGrp="1"/>
          </p:cNvSpPr>
          <p:nvPr>
            <p:ph type="body" sz="quarter" idx="10"/>
          </p:nvPr>
        </p:nvSpPr>
        <p:spPr>
          <a:xfrm>
            <a:off x="273441" y="1038195"/>
            <a:ext cx="11655078" cy="5379934"/>
          </a:xfrm>
        </p:spPr>
        <p:txBody>
          <a:bodyPr/>
          <a:lstStyle/>
          <a:p>
            <a:r>
              <a:rPr lang="en-US" dirty="0"/>
              <a:t>This challenge is all about </a:t>
            </a:r>
            <a:r>
              <a:rPr lang="en-US" dirty="0">
                <a:latin typeface="Segoe UI Semibold" panose="020B0702040204020203" pitchFamily="34" charset="0"/>
                <a:cs typeface="Segoe UI Semibold" panose="020B0702040204020203" pitchFamily="34" charset="0"/>
              </a:rPr>
              <a:t>planning </a:t>
            </a:r>
            <a:r>
              <a:rPr lang="en-US" dirty="0">
                <a:cs typeface="Segoe UI Semibold" panose="020B0702040204020203" pitchFamily="34" charset="0"/>
              </a:rPr>
              <a:t>and </a:t>
            </a:r>
            <a:r>
              <a:rPr lang="en-US" dirty="0">
                <a:latin typeface="Segoe UI Semibold" panose="020B0702040204020203" pitchFamily="34" charset="0"/>
                <a:cs typeface="Segoe UI Semibold" panose="020B0702040204020203" pitchFamily="34" charset="0"/>
              </a:rPr>
              <a:t>initial configuration </a:t>
            </a:r>
            <a:r>
              <a:rPr lang="en-US" dirty="0">
                <a:cs typeface="Segoe UI Semibold" panose="020B0702040204020203" pitchFamily="34" charset="0"/>
              </a:rPr>
              <a:t>of their DevOps tool of choice</a:t>
            </a:r>
          </a:p>
          <a:p>
            <a:r>
              <a:rPr lang="en-US" dirty="0"/>
              <a:t>Attendees should be targeting people, process, and technology</a:t>
            </a:r>
          </a:p>
          <a:p>
            <a:r>
              <a:rPr lang="en-US" dirty="0"/>
              <a:t>People</a:t>
            </a:r>
          </a:p>
          <a:p>
            <a:pPr lvl="1"/>
            <a:r>
              <a:rPr lang="en-US" dirty="0"/>
              <a:t>What roles will attendees take on?</a:t>
            </a:r>
          </a:p>
          <a:p>
            <a:pPr lvl="1"/>
            <a:r>
              <a:rPr lang="en-US" dirty="0"/>
              <a:t>What skillsets are at the table?</a:t>
            </a:r>
          </a:p>
          <a:p>
            <a:r>
              <a:rPr lang="en-US" dirty="0"/>
              <a:t>Process</a:t>
            </a:r>
          </a:p>
          <a:p>
            <a:pPr lvl="1"/>
            <a:r>
              <a:rPr lang="en-US" dirty="0"/>
              <a:t>How are they going to communicate?</a:t>
            </a:r>
          </a:p>
          <a:p>
            <a:pPr lvl="1"/>
            <a:r>
              <a:rPr lang="en-US" dirty="0"/>
              <a:t>How are they going to come to consensus on tooling?</a:t>
            </a:r>
          </a:p>
          <a:p>
            <a:r>
              <a:rPr lang="en-US" dirty="0"/>
              <a:t>Technology</a:t>
            </a:r>
          </a:p>
          <a:p>
            <a:pPr lvl="1"/>
            <a:r>
              <a:rPr lang="en-US" dirty="0"/>
              <a:t>This is a Microsoft OpenHack - while there are a number of DevOps tools available, the requirements should be driving them </a:t>
            </a:r>
            <a:r>
              <a:rPr lang="en-US"/>
              <a:t>towards GitHub and/or Azure DevOps.</a:t>
            </a:r>
            <a:endParaRPr lang="en-US" dirty="0"/>
          </a:p>
          <a:p>
            <a:pPr lvl="2"/>
            <a:r>
              <a:rPr lang="en-US" dirty="0"/>
              <a:t>You may need to reset expectations and guide attendees into the "right" solution set so they will be successful in later challenges!</a:t>
            </a:r>
          </a:p>
        </p:txBody>
      </p:sp>
    </p:spTree>
    <p:extLst>
      <p:ext uri="{BB962C8B-B14F-4D97-AF65-F5344CB8AC3E}">
        <p14:creationId xmlns:p14="http://schemas.microsoft.com/office/powerpoint/2010/main" val="20244729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948B-FF03-49FA-96DB-E3EAD6D1FF1C}"/>
              </a:ext>
            </a:extLst>
          </p:cNvPr>
          <p:cNvSpPr>
            <a:spLocks noGrp="1"/>
          </p:cNvSpPr>
          <p:nvPr>
            <p:ph type="title"/>
          </p:nvPr>
        </p:nvSpPr>
        <p:spPr/>
        <p:txBody>
          <a:bodyPr/>
          <a:lstStyle/>
          <a:p>
            <a:r>
              <a:rPr lang="en-US" dirty="0"/>
              <a:t>Challenge 1 MVP – DevOps Tool Selection and Configuration</a:t>
            </a:r>
          </a:p>
        </p:txBody>
      </p:sp>
      <p:sp>
        <p:nvSpPr>
          <p:cNvPr id="3" name="Text Placeholder 2">
            <a:extLst>
              <a:ext uri="{FF2B5EF4-FFF2-40B4-BE49-F238E27FC236}">
                <a16:creationId xmlns:a16="http://schemas.microsoft.com/office/drawing/2014/main" id="{AD304270-9644-4FFA-BCDE-24718D9CFA40}"/>
              </a:ext>
            </a:extLst>
          </p:cNvPr>
          <p:cNvSpPr>
            <a:spLocks noGrp="1"/>
          </p:cNvSpPr>
          <p:nvPr>
            <p:ph type="body" sz="quarter" idx="10"/>
          </p:nvPr>
        </p:nvSpPr>
        <p:spPr>
          <a:xfrm>
            <a:off x="273441" y="1038195"/>
            <a:ext cx="11655078" cy="3077766"/>
          </a:xfrm>
        </p:spPr>
        <p:txBody>
          <a:bodyPr/>
          <a:lstStyle/>
          <a:p>
            <a:r>
              <a:rPr lang="en-US" dirty="0"/>
              <a:t>GitHub</a:t>
            </a:r>
          </a:p>
          <a:p>
            <a:pPr lvl="1"/>
            <a:r>
              <a:rPr lang="en-US" dirty="0"/>
              <a:t>Create a new repo. Avoid forking the azure-samples/</a:t>
            </a:r>
            <a:r>
              <a:rPr lang="en-US" dirty="0" err="1"/>
              <a:t>openhack</a:t>
            </a:r>
            <a:r>
              <a:rPr lang="en-US" dirty="0"/>
              <a:t>-</a:t>
            </a:r>
            <a:r>
              <a:rPr lang="en-US" dirty="0" err="1"/>
              <a:t>devops</a:t>
            </a:r>
            <a:r>
              <a:rPr lang="en-US" dirty="0"/>
              <a:t>-team repo.</a:t>
            </a:r>
          </a:p>
          <a:p>
            <a:pPr lvl="1"/>
            <a:r>
              <a:rPr lang="en-US" dirty="0"/>
              <a:t>Under repo settings be sure to enable Issues and Projects.</a:t>
            </a:r>
          </a:p>
          <a:p>
            <a:pPr lvl="1"/>
            <a:r>
              <a:rPr lang="en-US" dirty="0"/>
              <a:t>Add teammates as contributors to repo in Settings -&gt; Manage Access.</a:t>
            </a:r>
          </a:p>
          <a:p>
            <a:pPr marL="224096" lvl="1" indent="0">
              <a:buNone/>
            </a:pPr>
            <a:endParaRPr lang="en-US" dirty="0"/>
          </a:p>
          <a:p>
            <a:r>
              <a:rPr lang="en-US" dirty="0"/>
              <a:t>Azure DevOps</a:t>
            </a:r>
          </a:p>
          <a:p>
            <a:pPr lvl="1"/>
            <a:r>
              <a:rPr lang="en-US" dirty="0"/>
              <a:t>Create one Azure DevOps organization per team</a:t>
            </a:r>
          </a:p>
          <a:p>
            <a:pPr lvl="1"/>
            <a:r>
              <a:rPr lang="en-US" dirty="0"/>
              <a:t>Invite the other hackers to the organization / project</a:t>
            </a:r>
          </a:p>
        </p:txBody>
      </p:sp>
    </p:spTree>
    <p:extLst>
      <p:ext uri="{BB962C8B-B14F-4D97-AF65-F5344CB8AC3E}">
        <p14:creationId xmlns:p14="http://schemas.microsoft.com/office/powerpoint/2010/main" val="209813723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948B-FF03-49FA-96DB-E3EAD6D1FF1C}"/>
              </a:ext>
            </a:extLst>
          </p:cNvPr>
          <p:cNvSpPr>
            <a:spLocks noGrp="1"/>
          </p:cNvSpPr>
          <p:nvPr>
            <p:ph type="title"/>
          </p:nvPr>
        </p:nvSpPr>
        <p:spPr/>
        <p:txBody>
          <a:bodyPr/>
          <a:lstStyle/>
          <a:p>
            <a:r>
              <a:rPr lang="en-US" dirty="0"/>
              <a:t>Challenge 1 MVP</a:t>
            </a:r>
          </a:p>
        </p:txBody>
      </p:sp>
      <p:sp>
        <p:nvSpPr>
          <p:cNvPr id="3" name="Text Placeholder 2">
            <a:extLst>
              <a:ext uri="{FF2B5EF4-FFF2-40B4-BE49-F238E27FC236}">
                <a16:creationId xmlns:a16="http://schemas.microsoft.com/office/drawing/2014/main" id="{AD304270-9644-4FFA-BCDE-24718D9CFA40}"/>
              </a:ext>
            </a:extLst>
          </p:cNvPr>
          <p:cNvSpPr>
            <a:spLocks noGrp="1"/>
          </p:cNvSpPr>
          <p:nvPr>
            <p:ph type="body" sz="quarter" idx="10"/>
          </p:nvPr>
        </p:nvSpPr>
        <p:spPr>
          <a:xfrm>
            <a:off x="273441" y="1038195"/>
            <a:ext cx="11655078" cy="3890296"/>
          </a:xfrm>
        </p:spPr>
        <p:txBody>
          <a:bodyPr/>
          <a:lstStyle/>
          <a:p>
            <a:r>
              <a:rPr lang="en-US" dirty="0"/>
              <a:t>Kanban implemented</a:t>
            </a:r>
          </a:p>
          <a:p>
            <a:pPr lvl="1"/>
            <a:r>
              <a:rPr lang="en-US" dirty="0"/>
              <a:t>Personalize their account</a:t>
            </a:r>
          </a:p>
          <a:p>
            <a:pPr lvl="1"/>
            <a:r>
              <a:rPr lang="en-US" dirty="0"/>
              <a:t>The team should implement a Kanban using either Azure Boards or GitHub issues</a:t>
            </a:r>
          </a:p>
          <a:p>
            <a:pPr lvl="1"/>
            <a:r>
              <a:rPr lang="en-US" dirty="0"/>
              <a:t>Have a backlog with all the work items to be prioritized </a:t>
            </a:r>
          </a:p>
          <a:p>
            <a:pPr lvl="1"/>
            <a:r>
              <a:rPr lang="en-US" dirty="0"/>
              <a:t>Use the Kanban for tracking their work during the OpenHack</a:t>
            </a:r>
          </a:p>
          <a:p>
            <a:r>
              <a:rPr lang="en-US" dirty="0"/>
              <a:t>Pipeline</a:t>
            </a:r>
          </a:p>
          <a:p>
            <a:pPr lvl="1"/>
            <a:r>
              <a:rPr lang="en-US" dirty="0"/>
              <a:t>One pipeline for each API</a:t>
            </a:r>
          </a:p>
          <a:p>
            <a:pPr lvl="1"/>
            <a:r>
              <a:rPr lang="en-US" dirty="0"/>
              <a:t>The team shall define sub-groups that will focus in parallel on each API</a:t>
            </a:r>
          </a:p>
          <a:p>
            <a:pPr lvl="1"/>
            <a:r>
              <a:rPr lang="en-US" dirty="0"/>
              <a:t>How to handle when one workstream gets behind</a:t>
            </a:r>
          </a:p>
          <a:p>
            <a:endParaRPr lang="en-US" dirty="0"/>
          </a:p>
        </p:txBody>
      </p:sp>
    </p:spTree>
    <p:extLst>
      <p:ext uri="{BB962C8B-B14F-4D97-AF65-F5344CB8AC3E}">
        <p14:creationId xmlns:p14="http://schemas.microsoft.com/office/powerpoint/2010/main" val="37367309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1058-BE34-4929-8ED0-A1E7C84B8C7C}"/>
              </a:ext>
            </a:extLst>
          </p:cNvPr>
          <p:cNvSpPr>
            <a:spLocks noGrp="1"/>
          </p:cNvSpPr>
          <p:nvPr>
            <p:ph type="title"/>
          </p:nvPr>
        </p:nvSpPr>
        <p:spPr/>
        <p:txBody>
          <a:bodyPr/>
          <a:lstStyle/>
          <a:p>
            <a:r>
              <a:rPr lang="en-US" dirty="0"/>
              <a:t>Challenge 1 Success Criteria</a:t>
            </a:r>
          </a:p>
        </p:txBody>
      </p:sp>
      <p:sp>
        <p:nvSpPr>
          <p:cNvPr id="3" name="Text Placeholder 2">
            <a:extLst>
              <a:ext uri="{FF2B5EF4-FFF2-40B4-BE49-F238E27FC236}">
                <a16:creationId xmlns:a16="http://schemas.microsoft.com/office/drawing/2014/main" id="{CFA783FC-6B8C-4DFB-83F7-BB78CD96C336}"/>
              </a:ext>
            </a:extLst>
          </p:cNvPr>
          <p:cNvSpPr>
            <a:spLocks noGrp="1"/>
          </p:cNvSpPr>
          <p:nvPr>
            <p:ph type="body" sz="quarter" idx="10"/>
          </p:nvPr>
        </p:nvSpPr>
        <p:spPr>
          <a:xfrm>
            <a:off x="273441" y="1038195"/>
            <a:ext cx="11655078" cy="2400657"/>
          </a:xfrm>
        </p:spPr>
        <p:txBody>
          <a:bodyPr/>
          <a:lstStyle/>
          <a:p>
            <a:r>
              <a:rPr lang="en-US" dirty="0"/>
              <a:t>Present the workflow and initial organization of the team</a:t>
            </a:r>
          </a:p>
          <a:p>
            <a:r>
              <a:rPr lang="en-US" dirty="0"/>
              <a:t>Responses to the following questions</a:t>
            </a:r>
          </a:p>
          <a:p>
            <a:pPr lvl="1"/>
            <a:r>
              <a:rPr lang="en-US" dirty="0"/>
              <a:t>What aspects of DevOps are you implementing?</a:t>
            </a:r>
          </a:p>
          <a:p>
            <a:pPr lvl="1"/>
            <a:r>
              <a:rPr lang="en-US" dirty="0"/>
              <a:t>How are you splitting the work amongst the team?</a:t>
            </a:r>
          </a:p>
          <a:p>
            <a:pPr lvl="1"/>
            <a:r>
              <a:rPr lang="en-US" dirty="0"/>
              <a:t>How do you keep track of your work in progress?</a:t>
            </a:r>
          </a:p>
          <a:p>
            <a:pPr lvl="1"/>
            <a:r>
              <a:rPr lang="en-US" dirty="0"/>
              <a:t>How will you communicate amongst the team (Verbal, Teams, Slack, HipChat, Skype, etc.)?</a:t>
            </a:r>
          </a:p>
        </p:txBody>
      </p:sp>
    </p:spTree>
    <p:extLst>
      <p:ext uri="{BB962C8B-B14F-4D97-AF65-F5344CB8AC3E}">
        <p14:creationId xmlns:p14="http://schemas.microsoft.com/office/powerpoint/2010/main" val="18586041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BC58-3167-4C2D-955E-1EFEA13EB76B}"/>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AE530F6C-1F91-420E-8CA7-AB47B7896022}"/>
              </a:ext>
            </a:extLst>
          </p:cNvPr>
          <p:cNvSpPr>
            <a:spLocks noGrp="1"/>
          </p:cNvSpPr>
          <p:nvPr>
            <p:ph type="body" sz="quarter" idx="10"/>
          </p:nvPr>
        </p:nvSpPr>
        <p:spPr>
          <a:xfrm>
            <a:off x="273441" y="1038195"/>
            <a:ext cx="11655078" cy="1803571"/>
          </a:xfrm>
        </p:spPr>
        <p:txBody>
          <a:bodyPr/>
          <a:lstStyle/>
          <a:p>
            <a:r>
              <a:rPr lang="en-US" dirty="0"/>
              <a:t>Present the workflow and initial organization of the team</a:t>
            </a:r>
          </a:p>
          <a:p>
            <a:pPr lvl="1"/>
            <a:r>
              <a:rPr lang="en-US" dirty="0"/>
              <a:t>Everybody in the team shall be engaged, if you see anyone left aside you should facilitate the integration</a:t>
            </a:r>
          </a:p>
          <a:p>
            <a:pPr lvl="1"/>
            <a:r>
              <a:rPr lang="en-US" dirty="0"/>
              <a:t>The teams must refer to a work item tracking in their pipeline and they should mention somehow how it connects to the business requirements</a:t>
            </a:r>
          </a:p>
        </p:txBody>
      </p:sp>
    </p:spTree>
    <p:extLst>
      <p:ext uri="{BB962C8B-B14F-4D97-AF65-F5344CB8AC3E}">
        <p14:creationId xmlns:p14="http://schemas.microsoft.com/office/powerpoint/2010/main" val="20983958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BC58-3167-4C2D-955E-1EFEA13EB76B}"/>
              </a:ext>
            </a:extLst>
          </p:cNvPr>
          <p:cNvSpPr>
            <a:spLocks noGrp="1"/>
          </p:cNvSpPr>
          <p:nvPr>
            <p:ph type="title"/>
          </p:nvPr>
        </p:nvSpPr>
        <p:spPr/>
        <p:txBody>
          <a:bodyPr/>
          <a:lstStyle/>
          <a:p>
            <a:r>
              <a:rPr lang="en-US" dirty="0"/>
              <a:t>Challenge 1 Responses</a:t>
            </a:r>
          </a:p>
        </p:txBody>
      </p:sp>
      <p:sp>
        <p:nvSpPr>
          <p:cNvPr id="3" name="Text Placeholder 2">
            <a:extLst>
              <a:ext uri="{FF2B5EF4-FFF2-40B4-BE49-F238E27FC236}">
                <a16:creationId xmlns:a16="http://schemas.microsoft.com/office/drawing/2014/main" id="{AE530F6C-1F91-420E-8CA7-AB47B7896022}"/>
              </a:ext>
            </a:extLst>
          </p:cNvPr>
          <p:cNvSpPr>
            <a:spLocks noGrp="1"/>
          </p:cNvSpPr>
          <p:nvPr>
            <p:ph type="body" sz="quarter" idx="10"/>
          </p:nvPr>
        </p:nvSpPr>
        <p:spPr>
          <a:xfrm>
            <a:off x="273441" y="1038195"/>
            <a:ext cx="11655078" cy="2862322"/>
          </a:xfrm>
        </p:spPr>
        <p:txBody>
          <a:bodyPr/>
          <a:lstStyle/>
          <a:p>
            <a:r>
              <a:rPr lang="en-US" dirty="0"/>
              <a:t>How will you communicate amongst the team (Verbal, Teams, Slack, HipChat, Skype, etc.)?</a:t>
            </a:r>
          </a:p>
          <a:p>
            <a:pPr lvl="1"/>
            <a:r>
              <a:rPr lang="en-US" dirty="0"/>
              <a:t>If your team wants to use Microsoft Teams, you will need to create a team, add invite the @skillmeup.com accounts into that team</a:t>
            </a:r>
          </a:p>
          <a:p>
            <a:pPr lvl="1"/>
            <a:r>
              <a:rPr lang="en-US" dirty="0"/>
              <a:t>If your team chooses an app like Teams or Slack you can suggest the plugins for Azure DevOps</a:t>
            </a:r>
          </a:p>
          <a:p>
            <a:pPr lvl="2"/>
            <a:r>
              <a:rPr lang="en-US" dirty="0">
                <a:hlinkClick r:id="rId2"/>
              </a:rPr>
              <a:t>Microsoft Teams Integration</a:t>
            </a:r>
            <a:endParaRPr lang="en-US" dirty="0"/>
          </a:p>
          <a:p>
            <a:pPr lvl="2"/>
            <a:r>
              <a:rPr lang="en-US" dirty="0">
                <a:hlinkClick r:id="rId3"/>
              </a:rPr>
              <a:t>Slack VSTS-Bot</a:t>
            </a:r>
            <a:endParaRPr lang="en-US" dirty="0"/>
          </a:p>
          <a:p>
            <a:pPr lvl="1"/>
            <a:r>
              <a:rPr lang="en-US" dirty="0"/>
              <a:t>A nice free tool for doing retrospectives is </a:t>
            </a:r>
            <a:r>
              <a:rPr lang="en-US" dirty="0" err="1">
                <a:hlinkClick r:id="rId4"/>
              </a:rPr>
              <a:t>FunRetro</a:t>
            </a:r>
            <a:endParaRPr lang="en-US" dirty="0"/>
          </a:p>
        </p:txBody>
      </p:sp>
    </p:spTree>
    <p:extLst>
      <p:ext uri="{BB962C8B-B14F-4D97-AF65-F5344CB8AC3E}">
        <p14:creationId xmlns:p14="http://schemas.microsoft.com/office/powerpoint/2010/main" val="26650857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6D39-DC13-4EE6-8774-60054B1F8797}"/>
              </a:ext>
            </a:extLst>
          </p:cNvPr>
          <p:cNvSpPr>
            <a:spLocks noGrp="1"/>
          </p:cNvSpPr>
          <p:nvPr>
            <p:ph type="title"/>
          </p:nvPr>
        </p:nvSpPr>
        <p:spPr/>
        <p:txBody>
          <a:bodyPr/>
          <a:lstStyle/>
          <a:p>
            <a:r>
              <a:rPr lang="en-US" sz="7050" dirty="0">
                <a:cs typeface="Segoe UI Light"/>
              </a:rPr>
              <a:t>Coach responsibilities</a:t>
            </a:r>
            <a:endParaRPr lang="en-US" dirty="0"/>
          </a:p>
        </p:txBody>
      </p:sp>
      <p:sp>
        <p:nvSpPr>
          <p:cNvPr id="3" name="Text Placeholder 2">
            <a:extLst>
              <a:ext uri="{FF2B5EF4-FFF2-40B4-BE49-F238E27FC236}">
                <a16:creationId xmlns:a16="http://schemas.microsoft.com/office/drawing/2014/main" id="{3A4849E8-D36D-4DAC-9DA9-58EC8F18EE1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1523560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dirty="0"/>
              <a:t>Challenge 1 Known Issues</a:t>
            </a:r>
          </a:p>
        </p:txBody>
      </p:sp>
      <p:sp>
        <p:nvSpPr>
          <p:cNvPr id="3" name="Text Placeholder 2">
            <a:extLst>
              <a:ext uri="{FF2B5EF4-FFF2-40B4-BE49-F238E27FC236}">
                <a16:creationId xmlns:a16="http://schemas.microsoft.com/office/drawing/2014/main" id="{7C62F151-AD8D-40E4-8FB9-0A572CA9434C}"/>
              </a:ext>
            </a:extLst>
          </p:cNvPr>
          <p:cNvSpPr>
            <a:spLocks noGrp="1"/>
          </p:cNvSpPr>
          <p:nvPr>
            <p:ph type="body" sz="quarter" idx="10"/>
          </p:nvPr>
        </p:nvSpPr>
        <p:spPr>
          <a:xfrm>
            <a:off x="273441" y="1038195"/>
            <a:ext cx="11655078" cy="3597908"/>
          </a:xfrm>
        </p:spPr>
        <p:txBody>
          <a:bodyPr/>
          <a:lstStyle/>
          <a:p>
            <a:r>
              <a:rPr lang="en-US" dirty="0"/>
              <a:t>Error 401 when connecting to Azure DevOps</a:t>
            </a:r>
          </a:p>
          <a:p>
            <a:pPr lvl="1"/>
            <a:r>
              <a:rPr lang="en-US" dirty="0"/>
              <a:t>Workaround: Create a new </a:t>
            </a:r>
            <a:r>
              <a:rPr lang="en-US" dirty="0" err="1"/>
              <a:t>AzureDevOps</a:t>
            </a:r>
            <a:r>
              <a:rPr lang="en-US" dirty="0"/>
              <a:t> organization</a:t>
            </a:r>
          </a:p>
          <a:p>
            <a:pPr marL="791093" lvl="2" indent="-342900">
              <a:buFont typeface="+mj-lt"/>
              <a:buAutoNum type="arabicPeriod"/>
            </a:pPr>
            <a:r>
              <a:rPr lang="en-US" dirty="0"/>
              <a:t>Click on the link "You can get your organizations here"</a:t>
            </a:r>
          </a:p>
          <a:p>
            <a:pPr marL="791093" lvl="2" indent="-342900">
              <a:buFont typeface="+mj-lt"/>
              <a:buAutoNum type="arabicPeriod"/>
            </a:pPr>
            <a:endParaRPr lang="en-US" dirty="0"/>
          </a:p>
          <a:p>
            <a:pPr marL="791093" lvl="2" indent="-342900">
              <a:buFont typeface="+mj-lt"/>
              <a:buAutoNum type="arabicPeriod"/>
            </a:pPr>
            <a:endParaRPr lang="en-US" dirty="0"/>
          </a:p>
          <a:p>
            <a:pPr marL="791093" lvl="2" indent="-342900">
              <a:buFont typeface="+mj-lt"/>
              <a:buAutoNum type="arabicPeriod"/>
            </a:pPr>
            <a:endParaRPr lang="en-US" dirty="0"/>
          </a:p>
          <a:p>
            <a:pPr marL="791093" lvl="2" indent="-342900">
              <a:buFont typeface="+mj-lt"/>
              <a:buAutoNum type="arabicPeriod"/>
            </a:pPr>
            <a:endParaRPr lang="en-US" dirty="0"/>
          </a:p>
          <a:p>
            <a:pPr marL="791093" lvl="2" indent="-342900">
              <a:buFont typeface="+mj-lt"/>
              <a:buAutoNum type="arabicPeriod"/>
            </a:pPr>
            <a:endParaRPr lang="en-US" dirty="0"/>
          </a:p>
          <a:p>
            <a:pPr marL="791093" lvl="2" indent="-342900">
              <a:buFont typeface="+mj-lt"/>
              <a:buAutoNum type="arabicPeriod"/>
            </a:pPr>
            <a:endParaRPr lang="en-US" dirty="0"/>
          </a:p>
          <a:p>
            <a:pPr marL="791093" lvl="2" indent="-342900">
              <a:buFont typeface="+mj-lt"/>
              <a:buAutoNum type="arabicPeriod"/>
            </a:pPr>
            <a:r>
              <a:rPr lang="en-US" dirty="0"/>
              <a:t>In the pop-up window, click "Create new organization"</a:t>
            </a:r>
            <a:br>
              <a:rPr lang="en-US" dirty="0"/>
            </a:br>
            <a:endParaRPr lang="en-US" dirty="0"/>
          </a:p>
        </p:txBody>
      </p:sp>
      <p:grpSp>
        <p:nvGrpSpPr>
          <p:cNvPr id="7" name="Group 6">
            <a:extLst>
              <a:ext uri="{FF2B5EF4-FFF2-40B4-BE49-F238E27FC236}">
                <a16:creationId xmlns:a16="http://schemas.microsoft.com/office/drawing/2014/main" id="{94EB19B3-2FFB-41C4-BFDD-D0B03F6395C9}"/>
              </a:ext>
            </a:extLst>
          </p:cNvPr>
          <p:cNvGrpSpPr/>
          <p:nvPr/>
        </p:nvGrpSpPr>
        <p:grpSpPr>
          <a:xfrm>
            <a:off x="1204572" y="1528397"/>
            <a:ext cx="10013945" cy="2102167"/>
            <a:chOff x="1298840" y="1641158"/>
            <a:chExt cx="10013945" cy="2102167"/>
          </a:xfrm>
        </p:grpSpPr>
        <p:pic>
          <p:nvPicPr>
            <p:cNvPr id="5" name="Picture 4" descr="A screenshot of a cell phone&#10;&#10;Description automatically generated">
              <a:extLst>
                <a:ext uri="{FF2B5EF4-FFF2-40B4-BE49-F238E27FC236}">
                  <a16:creationId xmlns:a16="http://schemas.microsoft.com/office/drawing/2014/main" id="{44523BFE-0D6C-46F1-A0BB-4B4B889D71F2}"/>
                </a:ext>
              </a:extLst>
            </p:cNvPr>
            <p:cNvPicPr>
              <a:picLocks noChangeAspect="1"/>
            </p:cNvPicPr>
            <p:nvPr/>
          </p:nvPicPr>
          <p:blipFill rotWithShape="1">
            <a:blip r:embed="rId2">
              <a:extLst>
                <a:ext uri="{28A0092B-C50C-407E-A947-70E740481C1C}">
                  <a14:useLocalDpi xmlns:a14="http://schemas.microsoft.com/office/drawing/2010/main" val="0"/>
                </a:ext>
              </a:extLst>
            </a:blip>
            <a:srcRect t="7456" b="12718"/>
            <a:stretch/>
          </p:blipFill>
          <p:spPr>
            <a:xfrm>
              <a:off x="1298840" y="2443162"/>
              <a:ext cx="10013945" cy="1300163"/>
            </a:xfrm>
            <a:prstGeom prst="rect">
              <a:avLst/>
            </a:prstGeom>
          </p:spPr>
        </p:pic>
        <p:sp>
          <p:nvSpPr>
            <p:cNvPr id="6" name="Arrow: Down 5">
              <a:extLst>
                <a:ext uri="{FF2B5EF4-FFF2-40B4-BE49-F238E27FC236}">
                  <a16:creationId xmlns:a16="http://schemas.microsoft.com/office/drawing/2014/main" id="{D0FFB893-7352-4C4E-8D77-D1F978C6C7BA}"/>
                </a:ext>
              </a:extLst>
            </p:cNvPr>
            <p:cNvSpPr/>
            <p:nvPr/>
          </p:nvSpPr>
          <p:spPr>
            <a:xfrm rot="1912761">
              <a:off x="10381614" y="1641158"/>
              <a:ext cx="491860" cy="121443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3E04AB3-A9CC-4403-AE0E-FE9CE038A6F1}"/>
              </a:ext>
            </a:extLst>
          </p:cNvPr>
          <p:cNvGrpSpPr/>
          <p:nvPr/>
        </p:nvGrpSpPr>
        <p:grpSpPr>
          <a:xfrm>
            <a:off x="3367089" y="4583622"/>
            <a:ext cx="4736303" cy="2083182"/>
            <a:chOff x="3367089" y="4583622"/>
            <a:chExt cx="4736303" cy="2083182"/>
          </a:xfrm>
        </p:grpSpPr>
        <p:pic>
          <p:nvPicPr>
            <p:cNvPr id="8" name="Picture 7" descr="A screenshot of a cell phone&#10;&#10;Description automatically generated">
              <a:extLst>
                <a:ext uri="{FF2B5EF4-FFF2-40B4-BE49-F238E27FC236}">
                  <a16:creationId xmlns:a16="http://schemas.microsoft.com/office/drawing/2014/main" id="{7F390E1F-75AD-4DA4-8B5F-8B48538B7DEE}"/>
                </a:ext>
              </a:extLst>
            </p:cNvPr>
            <p:cNvPicPr>
              <a:picLocks noChangeAspect="1"/>
            </p:cNvPicPr>
            <p:nvPr/>
          </p:nvPicPr>
          <p:blipFill rotWithShape="1">
            <a:blip r:embed="rId3">
              <a:extLst>
                <a:ext uri="{28A0092B-C50C-407E-A947-70E740481C1C}">
                  <a14:useLocalDpi xmlns:a14="http://schemas.microsoft.com/office/drawing/2010/main" val="0"/>
                </a:ext>
              </a:extLst>
            </a:blip>
            <a:srcRect t="1480" b="8743"/>
            <a:stretch/>
          </p:blipFill>
          <p:spPr>
            <a:xfrm>
              <a:off x="3367089" y="4583622"/>
              <a:ext cx="3943348" cy="2083182"/>
            </a:xfrm>
            <a:prstGeom prst="rect">
              <a:avLst/>
            </a:prstGeom>
          </p:spPr>
        </p:pic>
        <p:sp>
          <p:nvSpPr>
            <p:cNvPr id="9" name="Arrow: Down 8">
              <a:extLst>
                <a:ext uri="{FF2B5EF4-FFF2-40B4-BE49-F238E27FC236}">
                  <a16:creationId xmlns:a16="http://schemas.microsoft.com/office/drawing/2014/main" id="{C65C0440-41FC-4996-B642-413A58FBF2BE}"/>
                </a:ext>
              </a:extLst>
            </p:cNvPr>
            <p:cNvSpPr/>
            <p:nvPr/>
          </p:nvSpPr>
          <p:spPr>
            <a:xfrm rot="5400000">
              <a:off x="7250244" y="5486667"/>
              <a:ext cx="491860" cy="121443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8168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dirty="0"/>
              <a:t>Challenge 1 Known Issues</a:t>
            </a:r>
          </a:p>
        </p:txBody>
      </p:sp>
      <p:sp>
        <p:nvSpPr>
          <p:cNvPr id="3" name="Text Placeholder 2">
            <a:extLst>
              <a:ext uri="{FF2B5EF4-FFF2-40B4-BE49-F238E27FC236}">
                <a16:creationId xmlns:a16="http://schemas.microsoft.com/office/drawing/2014/main" id="{7C62F151-AD8D-40E4-8FB9-0A572CA9434C}"/>
              </a:ext>
            </a:extLst>
          </p:cNvPr>
          <p:cNvSpPr>
            <a:spLocks noGrp="1"/>
          </p:cNvSpPr>
          <p:nvPr>
            <p:ph type="body" sz="quarter" idx="10"/>
          </p:nvPr>
        </p:nvSpPr>
        <p:spPr>
          <a:xfrm>
            <a:off x="273441" y="1038195"/>
            <a:ext cx="11655078" cy="4635115"/>
          </a:xfrm>
        </p:spPr>
        <p:txBody>
          <a:bodyPr/>
          <a:lstStyle/>
          <a:p>
            <a:r>
              <a:rPr lang="en-US" dirty="0"/>
              <a:t>Error 403 when connecting to Azure DevOps</a:t>
            </a:r>
          </a:p>
          <a:p>
            <a:pPr lvl="1"/>
            <a:r>
              <a:rPr lang="en-US" dirty="0"/>
              <a:t>When logging on, the attendee may receive a message like the following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24096" lvl="1" indent="0">
              <a:buNone/>
            </a:pPr>
            <a:endParaRPr lang="en-US" dirty="0"/>
          </a:p>
          <a:p>
            <a:pPr lvl="1"/>
            <a:endParaRPr lang="en-US" dirty="0"/>
          </a:p>
          <a:p>
            <a:pPr marL="224096" lvl="1" indent="0">
              <a:buNone/>
            </a:pPr>
            <a:endParaRPr lang="en-US" dirty="0"/>
          </a:p>
          <a:p>
            <a:pPr lvl="1"/>
            <a:r>
              <a:rPr lang="en-US" dirty="0"/>
              <a:t>Workaround: Close </a:t>
            </a:r>
            <a:r>
              <a:rPr lang="en-US" dirty="0">
                <a:solidFill>
                  <a:srgbClr val="0070C0"/>
                </a:solidFill>
                <a:latin typeface="Segoe UI Semibold" panose="020B0702040204020203" pitchFamily="34" charset="0"/>
                <a:cs typeface="Segoe UI Semibold" panose="020B0702040204020203" pitchFamily="34" charset="0"/>
              </a:rPr>
              <a:t>all</a:t>
            </a:r>
            <a:r>
              <a:rPr lang="en-US" dirty="0"/>
              <a:t> browser windows and start a new in private mode session</a:t>
            </a:r>
          </a:p>
        </p:txBody>
      </p:sp>
      <p:pic>
        <p:nvPicPr>
          <p:cNvPr id="11" name="Picture 10">
            <a:extLst>
              <a:ext uri="{FF2B5EF4-FFF2-40B4-BE49-F238E27FC236}">
                <a16:creationId xmlns:a16="http://schemas.microsoft.com/office/drawing/2014/main" id="{850D6684-1341-4214-91CD-11D87D64728E}"/>
              </a:ext>
            </a:extLst>
          </p:cNvPr>
          <p:cNvPicPr>
            <a:picLocks noChangeAspect="1"/>
          </p:cNvPicPr>
          <p:nvPr/>
        </p:nvPicPr>
        <p:blipFill>
          <a:blip r:embed="rId2"/>
          <a:stretch>
            <a:fillRect/>
          </a:stretch>
        </p:blipFill>
        <p:spPr>
          <a:xfrm>
            <a:off x="2403834" y="1977679"/>
            <a:ext cx="5305883" cy="3202247"/>
          </a:xfrm>
          <a:prstGeom prst="rect">
            <a:avLst/>
          </a:prstGeom>
        </p:spPr>
      </p:pic>
    </p:spTree>
    <p:extLst>
      <p:ext uri="{BB962C8B-B14F-4D97-AF65-F5344CB8AC3E}">
        <p14:creationId xmlns:p14="http://schemas.microsoft.com/office/powerpoint/2010/main" val="9791641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1C11-F3B4-48B0-98A2-21789D95C6F8}"/>
              </a:ext>
            </a:extLst>
          </p:cNvPr>
          <p:cNvSpPr>
            <a:spLocks noGrp="1"/>
          </p:cNvSpPr>
          <p:nvPr>
            <p:ph type="title"/>
          </p:nvPr>
        </p:nvSpPr>
        <p:spPr/>
        <p:txBody>
          <a:bodyPr/>
          <a:lstStyle/>
          <a:p>
            <a:r>
              <a:rPr lang="en-US" dirty="0"/>
              <a:t>Challenge 1 Known Issues</a:t>
            </a:r>
          </a:p>
        </p:txBody>
      </p:sp>
      <p:sp>
        <p:nvSpPr>
          <p:cNvPr id="3" name="Text Placeholder 2">
            <a:extLst>
              <a:ext uri="{FF2B5EF4-FFF2-40B4-BE49-F238E27FC236}">
                <a16:creationId xmlns:a16="http://schemas.microsoft.com/office/drawing/2014/main" id="{7C62F151-AD8D-40E4-8FB9-0A572CA9434C}"/>
              </a:ext>
            </a:extLst>
          </p:cNvPr>
          <p:cNvSpPr>
            <a:spLocks noGrp="1"/>
          </p:cNvSpPr>
          <p:nvPr>
            <p:ph type="body" sz="quarter" idx="10"/>
          </p:nvPr>
        </p:nvSpPr>
        <p:spPr>
          <a:xfrm>
            <a:off x="273441" y="1038195"/>
            <a:ext cx="11655078" cy="2502223"/>
          </a:xfrm>
        </p:spPr>
        <p:txBody>
          <a:bodyPr/>
          <a:lstStyle/>
          <a:p>
            <a:r>
              <a:rPr lang="en-US" dirty="0"/>
              <a:t>Users invited to an organization may not be able to login</a:t>
            </a:r>
          </a:p>
          <a:p>
            <a:pPr lvl="1"/>
            <a:r>
              <a:rPr lang="en-US" dirty="0"/>
              <a:t>Some users may not be added to the organization even if they have been invited</a:t>
            </a:r>
          </a:p>
          <a:p>
            <a:pPr lvl="1"/>
            <a:r>
              <a:rPr lang="en-US" dirty="0"/>
              <a:t>Workaround</a:t>
            </a:r>
          </a:p>
          <a:p>
            <a:pPr lvl="2"/>
            <a:r>
              <a:rPr lang="en-US" dirty="0"/>
              <a:t>Review the members of the Azure DevOps project team under “Project settings”</a:t>
            </a:r>
          </a:p>
          <a:p>
            <a:pPr lvl="2"/>
            <a:r>
              <a:rPr lang="en-US" dirty="0"/>
              <a:t>Review the members of the Azure DevOps organization under “Organization settings”</a:t>
            </a:r>
          </a:p>
          <a:p>
            <a:pPr lvl="2"/>
            <a:r>
              <a:rPr lang="en-US" dirty="0"/>
              <a:t>If the account is missing, add it again and refresh the page</a:t>
            </a:r>
          </a:p>
          <a:p>
            <a:pPr lvl="1"/>
            <a:endParaRPr lang="en-US" dirty="0"/>
          </a:p>
        </p:txBody>
      </p:sp>
      <p:pic>
        <p:nvPicPr>
          <p:cNvPr id="5" name="Picture 4">
            <a:extLst>
              <a:ext uri="{FF2B5EF4-FFF2-40B4-BE49-F238E27FC236}">
                <a16:creationId xmlns:a16="http://schemas.microsoft.com/office/drawing/2014/main" id="{F473EF47-79AD-45EB-8F81-B82C54AAF29F}"/>
              </a:ext>
            </a:extLst>
          </p:cNvPr>
          <p:cNvPicPr>
            <a:picLocks noChangeAspect="1"/>
          </p:cNvPicPr>
          <p:nvPr/>
        </p:nvPicPr>
        <p:blipFill>
          <a:blip r:embed="rId2"/>
          <a:stretch>
            <a:fillRect/>
          </a:stretch>
        </p:blipFill>
        <p:spPr>
          <a:xfrm>
            <a:off x="6351579" y="3429000"/>
            <a:ext cx="3947321" cy="2013399"/>
          </a:xfrm>
          <a:prstGeom prst="rect">
            <a:avLst/>
          </a:prstGeom>
        </p:spPr>
      </p:pic>
      <p:pic>
        <p:nvPicPr>
          <p:cNvPr id="6" name="Picture 5">
            <a:extLst>
              <a:ext uri="{FF2B5EF4-FFF2-40B4-BE49-F238E27FC236}">
                <a16:creationId xmlns:a16="http://schemas.microsoft.com/office/drawing/2014/main" id="{F598CF43-74CB-4495-8985-036980879181}"/>
              </a:ext>
            </a:extLst>
          </p:cNvPr>
          <p:cNvPicPr>
            <a:picLocks noChangeAspect="1"/>
          </p:cNvPicPr>
          <p:nvPr/>
        </p:nvPicPr>
        <p:blipFill>
          <a:blip r:embed="rId3"/>
          <a:stretch>
            <a:fillRect/>
          </a:stretch>
        </p:blipFill>
        <p:spPr>
          <a:xfrm>
            <a:off x="1581934" y="3429000"/>
            <a:ext cx="4107657" cy="2013399"/>
          </a:xfrm>
          <a:prstGeom prst="rect">
            <a:avLst/>
          </a:prstGeom>
        </p:spPr>
      </p:pic>
    </p:spTree>
    <p:extLst>
      <p:ext uri="{BB962C8B-B14F-4D97-AF65-F5344CB8AC3E}">
        <p14:creationId xmlns:p14="http://schemas.microsoft.com/office/powerpoint/2010/main" val="271639138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2</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body" sz="quarter" idx="10"/>
          </p:nvPr>
        </p:nvSpPr>
        <p:spPr/>
        <p:txBody>
          <a:bodyPr/>
          <a:lstStyle/>
          <a:p>
            <a:r>
              <a:rPr lang="en-US" dirty="0"/>
              <a:t>Setting up development workflow</a:t>
            </a:r>
          </a:p>
        </p:txBody>
      </p:sp>
    </p:spTree>
    <p:extLst>
      <p:ext uri="{BB962C8B-B14F-4D97-AF65-F5344CB8AC3E}">
        <p14:creationId xmlns:p14="http://schemas.microsoft.com/office/powerpoint/2010/main" val="29059189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B77F59-7B50-45C1-BFB6-2FED0864CBFE}"/>
              </a:ext>
            </a:extLst>
          </p:cNvPr>
          <p:cNvSpPr>
            <a:spLocks noGrp="1"/>
          </p:cNvSpPr>
          <p:nvPr>
            <p:ph type="title"/>
          </p:nvPr>
        </p:nvSpPr>
        <p:spPr/>
        <p:txBody>
          <a:bodyPr/>
          <a:lstStyle/>
          <a:p>
            <a:r>
              <a:rPr lang="en-US" dirty="0"/>
              <a:t>Challenge 2 MVP</a:t>
            </a:r>
          </a:p>
        </p:txBody>
      </p:sp>
      <p:sp>
        <p:nvSpPr>
          <p:cNvPr id="5" name="Text Placeholder 4">
            <a:extLst>
              <a:ext uri="{FF2B5EF4-FFF2-40B4-BE49-F238E27FC236}">
                <a16:creationId xmlns:a16="http://schemas.microsoft.com/office/drawing/2014/main" id="{5252E9C4-A8D9-4202-9D59-593C16B71E54}"/>
              </a:ext>
            </a:extLst>
          </p:cNvPr>
          <p:cNvSpPr>
            <a:spLocks noGrp="1"/>
          </p:cNvSpPr>
          <p:nvPr>
            <p:ph type="body" sz="quarter" idx="10"/>
          </p:nvPr>
        </p:nvSpPr>
        <p:spPr>
          <a:xfrm>
            <a:off x="273441" y="1038195"/>
            <a:ext cx="11655078" cy="3163943"/>
          </a:xfrm>
        </p:spPr>
        <p:txBody>
          <a:bodyPr/>
          <a:lstStyle/>
          <a:p>
            <a:r>
              <a:rPr lang="en-US" dirty="0"/>
              <a:t>This challenge is about establishing a development workflow </a:t>
            </a:r>
            <a:r>
              <a:rPr lang="en-US" dirty="0">
                <a:solidFill>
                  <a:srgbClr val="0070C0"/>
                </a:solidFill>
                <a:latin typeface="Segoe UI Semibold" panose="020B0702040204020203" pitchFamily="34" charset="0"/>
                <a:cs typeface="Segoe UI Semibold" panose="020B0702040204020203" pitchFamily="34" charset="0"/>
              </a:rPr>
              <a:t>only</a:t>
            </a:r>
            <a:r>
              <a:rPr lang="en-US" dirty="0"/>
              <a:t>, the build and deployment comes in later challenges</a:t>
            </a:r>
          </a:p>
          <a:p>
            <a:r>
              <a:rPr lang="en-US" dirty="0"/>
              <a:t>Make sure that your teams have a location for the code and that they clone the application repository to their own environment so that they can edit the code</a:t>
            </a:r>
          </a:p>
          <a:p>
            <a:pPr lvl="1"/>
            <a:r>
              <a:rPr lang="en-US" dirty="0"/>
              <a:t>They will have to make code changes to the application in the future challenges</a:t>
            </a:r>
          </a:p>
          <a:p>
            <a:pPr lvl="1"/>
            <a:r>
              <a:rPr lang="en-US" dirty="0"/>
              <a:t>GitHub: Avoid cloning Azure-Samples/</a:t>
            </a:r>
            <a:r>
              <a:rPr lang="en-US" dirty="0" err="1"/>
              <a:t>openhack</a:t>
            </a:r>
            <a:r>
              <a:rPr lang="en-US" dirty="0"/>
              <a:t>-</a:t>
            </a:r>
            <a:r>
              <a:rPr lang="en-US" dirty="0" err="1"/>
              <a:t>devops</a:t>
            </a:r>
            <a:r>
              <a:rPr lang="en-US" dirty="0"/>
              <a:t>-team. Instead, ask the team to create a new repo. See steps in notes</a:t>
            </a:r>
          </a:p>
        </p:txBody>
      </p:sp>
    </p:spTree>
    <p:extLst>
      <p:ext uri="{BB962C8B-B14F-4D97-AF65-F5344CB8AC3E}">
        <p14:creationId xmlns:p14="http://schemas.microsoft.com/office/powerpoint/2010/main" val="14044454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85A3-26C2-45A5-A6AE-FD68FAC378E6}"/>
              </a:ext>
            </a:extLst>
          </p:cNvPr>
          <p:cNvSpPr>
            <a:spLocks noGrp="1"/>
          </p:cNvSpPr>
          <p:nvPr>
            <p:ph type="title"/>
          </p:nvPr>
        </p:nvSpPr>
        <p:spPr/>
        <p:txBody>
          <a:bodyPr/>
          <a:lstStyle/>
          <a:p>
            <a:r>
              <a:rPr lang="en-AU" dirty="0"/>
              <a:t>Challenge 2 Success Criteria</a:t>
            </a:r>
            <a:endParaRPr lang="en-US" dirty="0"/>
          </a:p>
        </p:txBody>
      </p:sp>
      <p:sp>
        <p:nvSpPr>
          <p:cNvPr id="3" name="Text Placeholder 2">
            <a:extLst>
              <a:ext uri="{FF2B5EF4-FFF2-40B4-BE49-F238E27FC236}">
                <a16:creationId xmlns:a16="http://schemas.microsoft.com/office/drawing/2014/main" id="{B2872961-CED6-4AA2-877B-1DDB401607BE}"/>
              </a:ext>
            </a:extLst>
          </p:cNvPr>
          <p:cNvSpPr>
            <a:spLocks noGrp="1"/>
          </p:cNvSpPr>
          <p:nvPr>
            <p:ph type="body" sz="quarter" idx="10"/>
          </p:nvPr>
        </p:nvSpPr>
        <p:spPr>
          <a:xfrm>
            <a:off x="273441" y="1038195"/>
            <a:ext cx="11655078" cy="3847207"/>
          </a:xfrm>
        </p:spPr>
        <p:txBody>
          <a:bodyPr/>
          <a:lstStyle/>
          <a:p>
            <a:r>
              <a:rPr lang="en-US" dirty="0"/>
              <a:t>Demonstrate to your coach that you have implemented a branch protection policy to prevent any unreviewed code changes from being committed to `master` branch. The policy must require at least two reviewers including the code owner(s).</a:t>
            </a:r>
          </a:p>
          <a:p>
            <a:r>
              <a:rPr lang="en-US" dirty="0"/>
              <a:t>Demonstrate to your coach that you have defined code owner(s) for each of the services.</a:t>
            </a:r>
          </a:p>
          <a:p>
            <a:r>
              <a:rPr lang="en-US" dirty="0"/>
              <a:t>Demonstrate to your coach that you can or have linked a work item with the associated code changes and that the artifacts that have been generated.</a:t>
            </a:r>
          </a:p>
        </p:txBody>
      </p:sp>
    </p:spTree>
    <p:extLst>
      <p:ext uri="{BB962C8B-B14F-4D97-AF65-F5344CB8AC3E}">
        <p14:creationId xmlns:p14="http://schemas.microsoft.com/office/powerpoint/2010/main" val="9648238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85A3-26C2-45A5-A6AE-FD68FAC378E6}"/>
              </a:ext>
            </a:extLst>
          </p:cNvPr>
          <p:cNvSpPr>
            <a:spLocks noGrp="1"/>
          </p:cNvSpPr>
          <p:nvPr>
            <p:ph type="title"/>
          </p:nvPr>
        </p:nvSpPr>
        <p:spPr/>
        <p:txBody>
          <a:bodyPr/>
          <a:lstStyle/>
          <a:p>
            <a:r>
              <a:rPr lang="en-AU" dirty="0"/>
              <a:t>Challenge 2 Responses</a:t>
            </a:r>
            <a:endParaRPr lang="en-US" dirty="0"/>
          </a:p>
        </p:txBody>
      </p:sp>
      <p:sp>
        <p:nvSpPr>
          <p:cNvPr id="3" name="Text Placeholder 2">
            <a:extLst>
              <a:ext uri="{FF2B5EF4-FFF2-40B4-BE49-F238E27FC236}">
                <a16:creationId xmlns:a16="http://schemas.microsoft.com/office/drawing/2014/main" id="{B2872961-CED6-4AA2-877B-1DDB401607BE}"/>
              </a:ext>
            </a:extLst>
          </p:cNvPr>
          <p:cNvSpPr>
            <a:spLocks noGrp="1"/>
          </p:cNvSpPr>
          <p:nvPr>
            <p:ph type="body" sz="quarter" idx="10"/>
          </p:nvPr>
        </p:nvSpPr>
        <p:spPr>
          <a:xfrm>
            <a:off x="273441" y="1038195"/>
            <a:ext cx="11655078" cy="3336298"/>
          </a:xfrm>
        </p:spPr>
        <p:txBody>
          <a:bodyPr/>
          <a:lstStyle/>
          <a:p>
            <a:r>
              <a:rPr lang="en-US" dirty="0"/>
              <a:t>Demonstrate to your coach that you have defined code owner(s) for each of the services</a:t>
            </a:r>
          </a:p>
          <a:p>
            <a:pPr lvl="1"/>
            <a:r>
              <a:rPr lang="en-US" dirty="0"/>
              <a:t>We call an artifact strongly owned in a time period when at least 50% of its edits where contributed by a single developer (irrespective of the total number of developers modifying the artifact)</a:t>
            </a:r>
          </a:p>
          <a:p>
            <a:pPr lvl="2"/>
            <a:r>
              <a:rPr lang="en-US" dirty="0"/>
              <a:t>Conversely, weakly owned files have no such primary developer</a:t>
            </a:r>
          </a:p>
          <a:p>
            <a:pPr lvl="1"/>
            <a:r>
              <a:rPr lang="en-US" dirty="0"/>
              <a:t>Code owner</a:t>
            </a:r>
          </a:p>
          <a:p>
            <a:pPr lvl="2"/>
            <a:r>
              <a:rPr lang="en-US" dirty="0"/>
              <a:t>In GitHub, code owner is a formal term and after being defined are automatically defined for pull requests</a:t>
            </a:r>
          </a:p>
          <a:p>
            <a:pPr lvl="2"/>
            <a:r>
              <a:rPr lang="en-US" dirty="0"/>
              <a:t>Azure DevOps has no equivalent and requires manual assignment of linked issues</a:t>
            </a:r>
          </a:p>
          <a:p>
            <a:pPr marL="0" indent="0">
              <a:buNone/>
            </a:pPr>
            <a:endParaRPr lang="en-US" dirty="0"/>
          </a:p>
        </p:txBody>
      </p:sp>
    </p:spTree>
    <p:extLst>
      <p:ext uri="{BB962C8B-B14F-4D97-AF65-F5344CB8AC3E}">
        <p14:creationId xmlns:p14="http://schemas.microsoft.com/office/powerpoint/2010/main" val="20238027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2</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body" sz="quarter" idx="10"/>
          </p:nvPr>
        </p:nvSpPr>
        <p:spPr/>
        <p:txBody>
          <a:bodyPr/>
          <a:lstStyle/>
          <a:p>
            <a:r>
              <a:rPr lang="en-US" dirty="0"/>
              <a:t>Setting up development workflow – Azure DevOps</a:t>
            </a:r>
          </a:p>
        </p:txBody>
      </p:sp>
    </p:spTree>
    <p:extLst>
      <p:ext uri="{BB962C8B-B14F-4D97-AF65-F5344CB8AC3E}">
        <p14:creationId xmlns:p14="http://schemas.microsoft.com/office/powerpoint/2010/main" val="21306229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DCF1-BDA7-4B3F-8397-CB903FDF0917}"/>
              </a:ext>
            </a:extLst>
          </p:cNvPr>
          <p:cNvSpPr>
            <a:spLocks noGrp="1"/>
          </p:cNvSpPr>
          <p:nvPr>
            <p:ph type="title"/>
          </p:nvPr>
        </p:nvSpPr>
        <p:spPr/>
        <p:txBody>
          <a:bodyPr/>
          <a:lstStyle/>
          <a:p>
            <a:r>
              <a:rPr lang="en-US" dirty="0"/>
              <a:t>Challenge 2 MVP – Azure DevOps</a:t>
            </a:r>
          </a:p>
        </p:txBody>
      </p:sp>
      <p:sp>
        <p:nvSpPr>
          <p:cNvPr id="3" name="Text Placeholder 2">
            <a:extLst>
              <a:ext uri="{FF2B5EF4-FFF2-40B4-BE49-F238E27FC236}">
                <a16:creationId xmlns:a16="http://schemas.microsoft.com/office/drawing/2014/main" id="{B142A058-D7D8-4806-948E-B6B4E8051AEF}"/>
              </a:ext>
            </a:extLst>
          </p:cNvPr>
          <p:cNvSpPr>
            <a:spLocks noGrp="1"/>
          </p:cNvSpPr>
          <p:nvPr>
            <p:ph type="body" sz="quarter" idx="10"/>
          </p:nvPr>
        </p:nvSpPr>
        <p:spPr>
          <a:xfrm>
            <a:off x="273441" y="1038195"/>
            <a:ext cx="5450904" cy="3342453"/>
          </a:xfrm>
        </p:spPr>
        <p:txBody>
          <a:bodyPr/>
          <a:lstStyle/>
          <a:p>
            <a:r>
              <a:rPr lang="en-US" dirty="0"/>
              <a:t>Use </a:t>
            </a:r>
            <a:r>
              <a:rPr lang="en-US" dirty="0">
                <a:hlinkClick r:id="rId3"/>
              </a:rPr>
              <a:t>branch policies</a:t>
            </a:r>
            <a:r>
              <a:rPr lang="en-US" dirty="0"/>
              <a:t> with the following settings</a:t>
            </a:r>
          </a:p>
          <a:p>
            <a:pPr lvl="1"/>
            <a:r>
              <a:rPr lang="en-US" dirty="0"/>
              <a:t>Protect the master branch</a:t>
            </a:r>
          </a:p>
          <a:p>
            <a:pPr lvl="1"/>
            <a:r>
              <a:rPr lang="en-US" dirty="0"/>
              <a:t>Add code reviewers (at least 2 for the challenge)</a:t>
            </a:r>
          </a:p>
          <a:p>
            <a:pPr lvl="1"/>
            <a:r>
              <a:rPr lang="en-US" dirty="0"/>
              <a:t>Do not allow the author to approve their own changes</a:t>
            </a:r>
          </a:p>
          <a:p>
            <a:pPr lvl="1"/>
            <a:r>
              <a:rPr lang="en-US" dirty="0"/>
              <a:t>Check for linked work items</a:t>
            </a:r>
          </a:p>
          <a:p>
            <a:endParaRPr lang="en-US" dirty="0"/>
          </a:p>
        </p:txBody>
      </p:sp>
      <p:pic>
        <p:nvPicPr>
          <p:cNvPr id="8" name="Picture 7">
            <a:extLst>
              <a:ext uri="{FF2B5EF4-FFF2-40B4-BE49-F238E27FC236}">
                <a16:creationId xmlns:a16="http://schemas.microsoft.com/office/drawing/2014/main" id="{4E477B4D-785E-441F-882E-CE20E53A949D}"/>
              </a:ext>
            </a:extLst>
          </p:cNvPr>
          <p:cNvPicPr>
            <a:picLocks noChangeAspect="1"/>
          </p:cNvPicPr>
          <p:nvPr/>
        </p:nvPicPr>
        <p:blipFill>
          <a:blip r:embed="rId4"/>
          <a:stretch>
            <a:fillRect/>
          </a:stretch>
        </p:blipFill>
        <p:spPr>
          <a:xfrm>
            <a:off x="3557101" y="4130563"/>
            <a:ext cx="5542275" cy="2437926"/>
          </a:xfrm>
          <a:prstGeom prst="rect">
            <a:avLst/>
          </a:prstGeom>
        </p:spPr>
      </p:pic>
      <p:pic>
        <p:nvPicPr>
          <p:cNvPr id="7" name="Picture 6">
            <a:extLst>
              <a:ext uri="{FF2B5EF4-FFF2-40B4-BE49-F238E27FC236}">
                <a16:creationId xmlns:a16="http://schemas.microsoft.com/office/drawing/2014/main" id="{3C5A76FC-FDD3-41D3-B278-36633F6D6615}"/>
              </a:ext>
            </a:extLst>
          </p:cNvPr>
          <p:cNvPicPr>
            <a:picLocks noChangeAspect="1"/>
          </p:cNvPicPr>
          <p:nvPr/>
        </p:nvPicPr>
        <p:blipFill>
          <a:blip r:embed="rId5"/>
          <a:stretch>
            <a:fillRect/>
          </a:stretch>
        </p:blipFill>
        <p:spPr>
          <a:xfrm>
            <a:off x="6932132" y="289511"/>
            <a:ext cx="4666212" cy="4822300"/>
          </a:xfrm>
          <a:prstGeom prst="rect">
            <a:avLst/>
          </a:prstGeom>
        </p:spPr>
      </p:pic>
    </p:spTree>
    <p:extLst>
      <p:ext uri="{BB962C8B-B14F-4D97-AF65-F5344CB8AC3E}">
        <p14:creationId xmlns:p14="http://schemas.microsoft.com/office/powerpoint/2010/main" val="42276670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2</a:t>
            </a:r>
          </a:p>
        </p:txBody>
      </p:sp>
      <p:sp>
        <p:nvSpPr>
          <p:cNvPr id="2" name="Text Placeholder 1">
            <a:extLst>
              <a:ext uri="{FF2B5EF4-FFF2-40B4-BE49-F238E27FC236}">
                <a16:creationId xmlns:a16="http://schemas.microsoft.com/office/drawing/2014/main" id="{0C46B419-B8E0-4501-8EE2-2A5F185056B4}"/>
              </a:ext>
            </a:extLst>
          </p:cNvPr>
          <p:cNvSpPr>
            <a:spLocks noGrp="1"/>
          </p:cNvSpPr>
          <p:nvPr>
            <p:ph type="body" sz="quarter" idx="10"/>
          </p:nvPr>
        </p:nvSpPr>
        <p:spPr/>
        <p:txBody>
          <a:bodyPr/>
          <a:lstStyle/>
          <a:p>
            <a:r>
              <a:rPr lang="en-US" dirty="0"/>
              <a:t>Setting up development workflow – GitHub</a:t>
            </a:r>
          </a:p>
        </p:txBody>
      </p:sp>
    </p:spTree>
    <p:extLst>
      <p:ext uri="{BB962C8B-B14F-4D97-AF65-F5344CB8AC3E}">
        <p14:creationId xmlns:p14="http://schemas.microsoft.com/office/powerpoint/2010/main" val="37229566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6063C4EF-DE24-47C6-9BC0-C762655A01EE}"/>
              </a:ext>
            </a:extLst>
          </p:cNvPr>
          <p:cNvGraphicFramePr>
            <a:graphicFrameLocks noGrp="1"/>
          </p:cNvGraphicFramePr>
          <p:nvPr>
            <p:extLst>
              <p:ext uri="{D42A27DB-BD31-4B8C-83A1-F6EECF244321}">
                <p14:modId xmlns:p14="http://schemas.microsoft.com/office/powerpoint/2010/main" val="907733606"/>
              </p:ext>
            </p:extLst>
          </p:nvPr>
        </p:nvGraphicFramePr>
        <p:xfrm>
          <a:off x="498282" y="1399032"/>
          <a:ext cx="11195436" cy="4988046"/>
        </p:xfrm>
        <a:graphic>
          <a:graphicData uri="http://schemas.openxmlformats.org/drawingml/2006/table">
            <a:tbl>
              <a:tblPr firstRow="1" bandRow="1">
                <a:tableStyleId>{5C22544A-7EE6-4342-B048-85BDC9FD1C3A}</a:tableStyleId>
              </a:tblPr>
              <a:tblGrid>
                <a:gridCol w="3407306">
                  <a:extLst>
                    <a:ext uri="{9D8B030D-6E8A-4147-A177-3AD203B41FA5}">
                      <a16:colId xmlns:a16="http://schemas.microsoft.com/office/drawing/2014/main" val="1915222987"/>
                    </a:ext>
                  </a:extLst>
                </a:gridCol>
                <a:gridCol w="486759">
                  <a:extLst>
                    <a:ext uri="{9D8B030D-6E8A-4147-A177-3AD203B41FA5}">
                      <a16:colId xmlns:a16="http://schemas.microsoft.com/office/drawing/2014/main" val="116253432"/>
                    </a:ext>
                  </a:extLst>
                </a:gridCol>
                <a:gridCol w="3407306">
                  <a:extLst>
                    <a:ext uri="{9D8B030D-6E8A-4147-A177-3AD203B41FA5}">
                      <a16:colId xmlns:a16="http://schemas.microsoft.com/office/drawing/2014/main" val="3856331000"/>
                    </a:ext>
                  </a:extLst>
                </a:gridCol>
                <a:gridCol w="486759">
                  <a:extLst>
                    <a:ext uri="{9D8B030D-6E8A-4147-A177-3AD203B41FA5}">
                      <a16:colId xmlns:a16="http://schemas.microsoft.com/office/drawing/2014/main" val="3630815909"/>
                    </a:ext>
                  </a:extLst>
                </a:gridCol>
                <a:gridCol w="3407306">
                  <a:extLst>
                    <a:ext uri="{9D8B030D-6E8A-4147-A177-3AD203B41FA5}">
                      <a16:colId xmlns:a16="http://schemas.microsoft.com/office/drawing/2014/main" val="3914984470"/>
                    </a:ext>
                  </a:extLst>
                </a:gridCol>
              </a:tblGrid>
              <a:tr h="934206">
                <a:tc>
                  <a:txBody>
                    <a:bodyPr/>
                    <a:lstStyle/>
                    <a:p>
                      <a:pPr algn="ctr"/>
                      <a:r>
                        <a:rPr lang="en-US" sz="2800" b="0" dirty="0">
                          <a:latin typeface="Segoe UI Light" panose="020B0502040204020203" pitchFamily="34" charset="0"/>
                          <a:cs typeface="Segoe UI Light" panose="020B0502040204020203" pitchFamily="34" charset="0"/>
                        </a:rPr>
                        <a:t>Hacker Team(s)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endParaRPr lang="en-US" sz="2800" b="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dirty="0">
                          <a:latin typeface="Segoe UI Light" panose="020B0502040204020203" pitchFamily="34" charset="0"/>
                          <a:cs typeface="Segoe UI Light" panose="020B0502040204020203" pitchFamily="34" charset="0"/>
                        </a:rPr>
                        <a:t>Manage Sentiment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tc>
                  <a:txBody>
                    <a:bodyPr/>
                    <a:lstStyle/>
                    <a:p>
                      <a:pPr algn="ctr"/>
                      <a:endParaRPr lang="en-US" sz="2800" b="0">
                        <a:latin typeface="Segoe UI Light" panose="020B0502040204020203" pitchFamily="34" charset="0"/>
                        <a:cs typeface="Segoe UI Light"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800" b="0" dirty="0">
                          <a:latin typeface="Segoe UI Light" panose="020B0502040204020203" pitchFamily="34" charset="0"/>
                          <a:cs typeface="Segoe UI Light" panose="020B0502040204020203" pitchFamily="34" charset="0"/>
                        </a:rPr>
                        <a:t>Coach Team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571296060"/>
                  </a:ext>
                </a:extLst>
              </a:tr>
              <a:tr h="3258936">
                <a:tc>
                  <a:txBody>
                    <a:bodyPr/>
                    <a:lstStyle/>
                    <a:p>
                      <a:pPr algn="ctr"/>
                      <a:endParaRPr lang="en-US" sz="2000" b="0" i="0" dirty="0">
                        <a:solidFill>
                          <a:schemeClr val="bg1"/>
                        </a:solidFill>
                        <a:latin typeface="Segoe UI Light" panose="020B0502040204020203" pitchFamily="34" charset="0"/>
                        <a:cs typeface="Segoe UI Light" panose="020B0502040204020203" pitchFamily="34" charset="0"/>
                      </a:endParaRPr>
                    </a:p>
                    <a:p>
                      <a:pPr algn="ctr"/>
                      <a:r>
                        <a:rPr lang="en-US" sz="2000" b="0" i="0" dirty="0">
                          <a:solidFill>
                            <a:srgbClr val="0070C0"/>
                          </a:solidFill>
                          <a:latin typeface="Segoe UI Semibold" panose="020B0702040204020203" pitchFamily="34" charset="0"/>
                          <a:cs typeface="Segoe UI Semibold" panose="020B0702040204020203" pitchFamily="34" charset="0"/>
                        </a:rPr>
                        <a:t>Facilitate</a:t>
                      </a:r>
                      <a:r>
                        <a:rPr lang="en-US" sz="2000" dirty="0">
                          <a:solidFill>
                            <a:srgbClr val="0070C0"/>
                          </a:solidFill>
                          <a:latin typeface="Segoe UI Semibold" panose="020B0702040204020203" pitchFamily="34" charset="0"/>
                          <a:cs typeface="Segoe UI Semibold" panose="020B0702040204020203" pitchFamily="34" charset="0"/>
                        </a:rPr>
                        <a:t> </a:t>
                      </a:r>
                      <a:r>
                        <a:rPr lang="en-US" sz="2000" b="0" i="0" dirty="0">
                          <a:solidFill>
                            <a:srgbClr val="0070C0"/>
                          </a:solidFill>
                          <a:latin typeface="Segoe UI Semibold" panose="020B0702040204020203" pitchFamily="34" charset="0"/>
                          <a:cs typeface="Segoe UI Semibold" panose="020B0702040204020203" pitchFamily="34" charset="0"/>
                        </a:rPr>
                        <a:t>collaboration</a:t>
                      </a:r>
                    </a:p>
                    <a:p>
                      <a:pPr algn="ctr"/>
                      <a:endParaRPr lang="en-US" sz="2000" dirty="0">
                        <a:solidFill>
                          <a:schemeClr val="bg1"/>
                        </a:solidFill>
                        <a:latin typeface="Segoe UI Light" panose="020B0502040204020203" pitchFamily="34" charset="0"/>
                        <a:cs typeface="Segoe UI Light" panose="020B0502040204020203" pitchFamily="34" charset="0"/>
                      </a:endParaRPr>
                    </a:p>
                    <a:p>
                      <a:pPr algn="ctr"/>
                      <a:r>
                        <a:rPr lang="en-US" sz="2000" dirty="0">
                          <a:solidFill>
                            <a:schemeClr val="tx1"/>
                          </a:solidFill>
                          <a:latin typeface="Segoe UI Light" panose="020B0502040204020203" pitchFamily="34" charset="0"/>
                          <a:cs typeface="Segoe UI Light" panose="020B0502040204020203" pitchFamily="34" charset="0"/>
                        </a:rPr>
                        <a:t>Set </a:t>
                      </a:r>
                      <a:r>
                        <a:rPr lang="en-US" sz="2000" b="0" i="0" dirty="0">
                          <a:solidFill>
                            <a:srgbClr val="0070C0"/>
                          </a:solidFill>
                          <a:latin typeface="Segoe UI Semibold" panose="020B0702040204020203" pitchFamily="34" charset="0"/>
                          <a:cs typeface="Segoe UI Semibold" panose="020B0702040204020203" pitchFamily="34" charset="0"/>
                        </a:rPr>
                        <a:t>expectations</a:t>
                      </a:r>
                    </a:p>
                    <a:p>
                      <a:pPr algn="ctr"/>
                      <a:endParaRPr lang="en-US" sz="2000" dirty="0">
                        <a:solidFill>
                          <a:schemeClr val="tx1"/>
                        </a:solidFill>
                        <a:latin typeface="Segoe UI Light" panose="020B0502040204020203" pitchFamily="34" charset="0"/>
                        <a:cs typeface="Segoe UI Light" panose="020B0502040204020203" pitchFamily="34" charset="0"/>
                      </a:endParaRPr>
                    </a:p>
                    <a:p>
                      <a:pPr algn="ctr"/>
                      <a:r>
                        <a:rPr lang="en-US" sz="2000" b="0" i="0" dirty="0">
                          <a:solidFill>
                            <a:schemeClr val="tx1"/>
                          </a:solidFill>
                          <a:latin typeface="Segoe UI Light" panose="020B0502040204020203" pitchFamily="34" charset="0"/>
                          <a:cs typeface="Segoe UI Light" panose="020B0502040204020203" pitchFamily="34" charset="0"/>
                        </a:rPr>
                        <a:t>Ask leading questions, offer resources instead of answers*</a:t>
                      </a:r>
                      <a:endParaRPr lang="en-US" sz="2000" dirty="0">
                        <a:solidFill>
                          <a:schemeClr val="tx1"/>
                        </a:solidFill>
                        <a:latin typeface="Segoe UI Light" panose="020B0502040204020203" pitchFamily="34" charset="0"/>
                        <a:cs typeface="Segoe UI Light" panose="020B0502040204020203" pitchFamily="34" charset="0"/>
                      </a:endParaRPr>
                    </a:p>
                    <a:p>
                      <a:pPr algn="ctr"/>
                      <a:endParaRPr lang="en-US" sz="2000" dirty="0">
                        <a:solidFill>
                          <a:schemeClr val="tx1"/>
                        </a:solidFill>
                        <a:latin typeface="Segoe UI Light" panose="020B0502040204020203" pitchFamily="34" charset="0"/>
                        <a:cs typeface="Segoe UI Light" panose="020B0502040204020203" pitchFamily="34" charset="0"/>
                      </a:endParaRPr>
                    </a:p>
                    <a:p>
                      <a:pPr algn="ctr"/>
                      <a:r>
                        <a:rPr lang="en-US" sz="2000" dirty="0">
                          <a:solidFill>
                            <a:schemeClr val="tx1"/>
                          </a:solidFill>
                          <a:latin typeface="Segoe UI Light" panose="020B0502040204020203" pitchFamily="34" charset="0"/>
                          <a:cs typeface="Segoe UI Light" panose="020B0502040204020203" pitchFamily="34" charset="0"/>
                        </a:rPr>
                        <a:t>Encourage </a:t>
                      </a:r>
                      <a:r>
                        <a:rPr lang="en-US" sz="2000" b="0" i="0" dirty="0">
                          <a:solidFill>
                            <a:srgbClr val="0070C0"/>
                          </a:solidFill>
                          <a:latin typeface="Segoe UI Semibold" panose="020B0702040204020203" pitchFamily="34" charset="0"/>
                          <a:cs typeface="Segoe UI Semibold" panose="020B0702040204020203" pitchFamily="34" charset="0"/>
                        </a:rPr>
                        <a:t>creativity</a:t>
                      </a:r>
                    </a:p>
                    <a:p>
                      <a:pPr algn="ctr"/>
                      <a:endParaRPr lang="en-US" sz="2000" dirty="0">
                        <a:solidFill>
                          <a:schemeClr val="bg1"/>
                        </a:solidFill>
                        <a:latin typeface="Segoe UI Light" panose="020B0502040204020203" pitchFamily="34" charset="0"/>
                        <a:cs typeface="Segoe UI Light" panose="020B0502040204020203" pitchFamily="34" charset="0"/>
                      </a:endParaRPr>
                    </a:p>
                    <a:p>
                      <a:pPr marL="0" algn="ctr" defTabSz="914400" rtl="0" eaLnBrk="1" latinLnBrk="0" hangingPunct="1"/>
                      <a:r>
                        <a:rPr lang="en-US" sz="2000" b="0" kern="1200" dirty="0">
                          <a:solidFill>
                            <a:srgbClr val="0070C0"/>
                          </a:solidFill>
                          <a:latin typeface="Segoe UI Semibold" panose="020B0702040204020203" pitchFamily="34" charset="0"/>
                          <a:ea typeface="+mn-ea"/>
                          <a:cs typeface="Segoe UI Semibold" panose="020B0702040204020203" pitchFamily="34" charset="0"/>
                        </a:rPr>
                        <a:t>Problem solve, both technical and interpersonal</a:t>
                      </a:r>
                    </a:p>
                    <a:p>
                      <a:pPr marL="0" algn="ctr" defTabSz="914400" rtl="0" eaLnBrk="1" latinLnBrk="0" hangingPunct="1"/>
                      <a:endParaRPr lang="en-US" sz="2000" b="0" kern="1200" dirty="0">
                        <a:solidFill>
                          <a:schemeClr val="bg1"/>
                        </a:solidFill>
                        <a:latin typeface="Segoe UI Light" panose="020B0502040204020203" pitchFamily="34" charset="0"/>
                        <a:ea typeface="+mn-ea"/>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endParaRPr lang="en-US" sz="2000" dirty="0">
                        <a:solidFill>
                          <a:schemeClr val="bg1"/>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Segoe UI Light" panose="020B0502040204020203" pitchFamily="34" charset="0"/>
                          <a:cs typeface="Segoe UI Light" panose="020B0502040204020203" pitchFamily="34" charset="0"/>
                        </a:rPr>
                        <a:t>Content will be challenging and </a:t>
                      </a:r>
                      <a:r>
                        <a:rPr lang="en-US" sz="2000" b="0" i="0" dirty="0">
                          <a:solidFill>
                            <a:srgbClr val="0070C0"/>
                          </a:solidFill>
                          <a:latin typeface="Segoe UI Semibold" panose="020B0702040204020203" pitchFamily="34" charset="0"/>
                          <a:cs typeface="Segoe UI Semibold" panose="020B0702040204020203" pitchFamily="34" charset="0"/>
                        </a:rPr>
                        <a:t>frustrating</a:t>
                      </a:r>
                      <a:r>
                        <a:rPr lang="en-US" sz="2000" dirty="0">
                          <a:solidFill>
                            <a:schemeClr val="tx1"/>
                          </a:solidFill>
                          <a:latin typeface="Segoe UI Light" panose="020B0502040204020203" pitchFamily="34" charset="0"/>
                          <a:cs typeface="Segoe UI Light" panose="020B0502040204020203" pitchFamily="34" charset="0"/>
                        </a:rPr>
                        <a:t> at times</a:t>
                      </a:r>
                    </a:p>
                    <a:p>
                      <a:pPr algn="ctr"/>
                      <a:endParaRPr lang="en-US" sz="2000" dirty="0">
                        <a:solidFill>
                          <a:schemeClr val="tx1"/>
                        </a:solidFill>
                        <a:latin typeface="Segoe UI Light" panose="020B0502040204020203" pitchFamily="34" charset="0"/>
                        <a:cs typeface="Segoe UI Light" panose="020B0502040204020203" pitchFamily="34" charset="0"/>
                      </a:endParaRPr>
                    </a:p>
                    <a:p>
                      <a:pPr algn="ctr"/>
                      <a:r>
                        <a:rPr lang="en-US" sz="2000" b="1" i="0" dirty="0">
                          <a:solidFill>
                            <a:srgbClr val="0070C0"/>
                          </a:solidFill>
                          <a:latin typeface="Segoe UI Semibold" panose="020B0702040204020203" pitchFamily="34" charset="0"/>
                          <a:cs typeface="Segoe UI Semibold" panose="020B0702040204020203" pitchFamily="34" charset="0"/>
                        </a:rPr>
                        <a:t>Let them be challenged</a:t>
                      </a:r>
                      <a:r>
                        <a:rPr lang="en-US" sz="2000" i="0" dirty="0">
                          <a:solidFill>
                            <a:srgbClr val="0070C0"/>
                          </a:solidFill>
                          <a:latin typeface="Segoe UI Semibold" panose="020B0702040204020203" pitchFamily="34" charset="0"/>
                          <a:cs typeface="Segoe UI Semibold" panose="020B0702040204020203" pitchFamily="34" charset="0"/>
                        </a:rPr>
                        <a:t> </a:t>
                      </a:r>
                      <a:r>
                        <a:rPr lang="en-US" sz="2000" dirty="0">
                          <a:solidFill>
                            <a:schemeClr val="tx1"/>
                          </a:solidFill>
                          <a:latin typeface="Segoe UI Light" panose="020B0502040204020203" pitchFamily="34" charset="0"/>
                          <a:cs typeface="Segoe UI Light" panose="020B0502040204020203" pitchFamily="34" charset="0"/>
                        </a:rPr>
                        <a:t>but not blocked</a:t>
                      </a:r>
                    </a:p>
                    <a:p>
                      <a:pPr algn="ctr"/>
                      <a:endParaRPr lang="en-US" sz="2000" dirty="0">
                        <a:solidFill>
                          <a:schemeClr val="tx1"/>
                        </a:solidFill>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kern="1200" dirty="0">
                          <a:solidFill>
                            <a:schemeClr val="tx1"/>
                          </a:solidFill>
                          <a:latin typeface="Segoe UI Light" panose="020B0502040204020203" pitchFamily="34" charset="0"/>
                          <a:ea typeface="+mn-ea"/>
                          <a:cs typeface="Segoe UI Light" panose="020B0502040204020203" pitchFamily="34" charset="0"/>
                        </a:rPr>
                        <a:t>Check in frequently and raise any issues or what is working well</a:t>
                      </a:r>
                    </a:p>
                    <a:p>
                      <a:pPr algn="ctr"/>
                      <a:endParaRPr lang="en-US" sz="2000" dirty="0">
                        <a:solidFill>
                          <a:schemeClr val="bg1"/>
                        </a:solidFill>
                        <a:latin typeface="Segoe UI Light" panose="020B0502040204020203" pitchFamily="34" charset="0"/>
                        <a:cs typeface="Segoe UI Light" panose="020B0502040204020203" pitchFamily="34" charset="0"/>
                      </a:endParaRPr>
                    </a:p>
                    <a:p>
                      <a:pPr algn="ctr"/>
                      <a:endParaRPr lang="en-US" sz="2000" dirty="0">
                        <a:solidFill>
                          <a:schemeClr val="bg1"/>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endParaRPr lang="en-US" sz="2000" dirty="0">
                        <a:solidFill>
                          <a:schemeClr val="bg1"/>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Segoe UI Light" panose="020B0502040204020203" pitchFamily="34" charset="0"/>
                          <a:cs typeface="Segoe UI Light" panose="020B0502040204020203" pitchFamily="34" charset="0"/>
                        </a:rPr>
                        <a:t>Share challenges, solutions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schemeClr val="tx1"/>
                        </a:solidFill>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Segoe UI Light" panose="020B0502040204020203" pitchFamily="34" charset="0"/>
                          <a:cs typeface="Segoe UI Light" panose="020B0502040204020203" pitchFamily="34" charset="0"/>
                        </a:rPr>
                        <a:t> Leverage </a:t>
                      </a:r>
                      <a:r>
                        <a:rPr lang="en-US" sz="2000" b="0" i="0" dirty="0">
                          <a:solidFill>
                            <a:srgbClr val="0070C0"/>
                          </a:solidFill>
                          <a:latin typeface="Segoe UI Semibold" panose="020B0702040204020203" pitchFamily="34" charset="0"/>
                          <a:cs typeface="Segoe UI Semibold" panose="020B0702040204020203" pitchFamily="34" charset="0"/>
                        </a:rPr>
                        <a:t>Teams</a:t>
                      </a:r>
                      <a:r>
                        <a:rPr lang="en-US" sz="2000" dirty="0">
                          <a:solidFill>
                            <a:schemeClr val="tx1"/>
                          </a:solidFill>
                          <a:latin typeface="Segoe UI Light" panose="020B0502040204020203" pitchFamily="34" charset="0"/>
                          <a:cs typeface="Segoe UI Light" panose="020B0502040204020203" pitchFamily="34" charset="0"/>
                        </a:rPr>
                        <a:t> channel</a:t>
                      </a:r>
                    </a:p>
                    <a:p>
                      <a:pPr algn="ctr"/>
                      <a:endParaRPr lang="en-US" sz="2000" dirty="0">
                        <a:solidFill>
                          <a:schemeClr val="tx1"/>
                        </a:solidFill>
                        <a:latin typeface="Segoe UI Light" panose="020B0502040204020203" pitchFamily="34" charset="0"/>
                        <a:cs typeface="Segoe UI Light" panose="020B0502040204020203" pitchFamily="34" charset="0"/>
                      </a:endParaRPr>
                    </a:p>
                    <a:p>
                      <a:pPr algn="ctr"/>
                      <a:r>
                        <a:rPr lang="en-US" sz="2000" dirty="0">
                          <a:solidFill>
                            <a:schemeClr val="tx1"/>
                          </a:solidFill>
                          <a:latin typeface="Segoe UI Light" panose="020B0502040204020203" pitchFamily="34" charset="0"/>
                          <a:cs typeface="Segoe UI Light" panose="020B0502040204020203" pitchFamily="34" charset="0"/>
                        </a:rPr>
                        <a:t>Collect </a:t>
                      </a:r>
                      <a:r>
                        <a:rPr lang="en-US" sz="2000" b="1" i="0" dirty="0">
                          <a:solidFill>
                            <a:srgbClr val="0070C0"/>
                          </a:solidFill>
                          <a:latin typeface="Segoe UI Semibold" panose="020B0702040204020203" pitchFamily="34" charset="0"/>
                          <a:cs typeface="Segoe UI Semibold" panose="020B0702040204020203" pitchFamily="34" charset="0"/>
                        </a:rPr>
                        <a:t>daily feedback</a:t>
                      </a:r>
                      <a:r>
                        <a:rPr lang="en-US" sz="2000" dirty="0">
                          <a:solidFill>
                            <a:schemeClr val="tx1"/>
                          </a:solidFill>
                          <a:latin typeface="Segoe UI Light" panose="020B0502040204020203" pitchFamily="34" charset="0"/>
                          <a:cs typeface="Segoe UI Light" panose="020B0502040204020203" pitchFamily="34" charset="0"/>
                        </a:rPr>
                        <a:t> for end-of-day coaches' sync</a:t>
                      </a:r>
                    </a:p>
                    <a:p>
                      <a:pPr algn="ctr"/>
                      <a:endParaRPr lang="en-US" sz="2000" dirty="0">
                        <a:solidFill>
                          <a:schemeClr val="tx1"/>
                        </a:solidFill>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rgbClr val="0070C0"/>
                          </a:solidFill>
                          <a:latin typeface="Segoe UI Semibold" panose="020B0702040204020203" pitchFamily="34" charset="0"/>
                          <a:cs typeface="Segoe UI Semibold" panose="020B0702040204020203" pitchFamily="34" charset="0"/>
                        </a:rPr>
                        <a:t>Take breaks </a:t>
                      </a:r>
                      <a:r>
                        <a:rPr lang="en-US" sz="2000" dirty="0">
                          <a:solidFill>
                            <a:schemeClr val="tx1"/>
                          </a:solidFill>
                          <a:latin typeface="Segoe UI Light" panose="020B0502040204020203" pitchFamily="34" charset="0"/>
                          <a:cs typeface="Segoe UI Light" panose="020B0502040204020203" pitchFamily="34" charset="0"/>
                        </a:rPr>
                        <a:t>and check in with the coaches around you</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Segoe UI Light" panose="020B0502040204020203" pitchFamily="34" charset="0"/>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schemeClr val="bg1"/>
                        </a:solidFill>
                        <a:latin typeface="Segoe UI Light" panose="020B0502040204020203" pitchFamily="34" charset="0"/>
                        <a:cs typeface="Segoe UI Light"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7882889"/>
                  </a:ext>
                </a:extLst>
              </a:tr>
            </a:tbl>
          </a:graphicData>
        </a:graphic>
      </p:graphicFrame>
      <p:sp>
        <p:nvSpPr>
          <p:cNvPr id="6" name="Title 5">
            <a:extLst>
              <a:ext uri="{FF2B5EF4-FFF2-40B4-BE49-F238E27FC236}">
                <a16:creationId xmlns:a16="http://schemas.microsoft.com/office/drawing/2014/main" id="{CB865D04-C35B-4F5F-B83E-285AFC15842E}"/>
              </a:ext>
            </a:extLst>
          </p:cNvPr>
          <p:cNvSpPr>
            <a:spLocks noGrp="1"/>
          </p:cNvSpPr>
          <p:nvPr>
            <p:ph type="title"/>
          </p:nvPr>
        </p:nvSpPr>
        <p:spPr/>
        <p:txBody>
          <a:bodyPr/>
          <a:lstStyle/>
          <a:p>
            <a:r>
              <a:rPr lang="en-US" dirty="0"/>
              <a:t>How do the coaches support success?</a:t>
            </a:r>
          </a:p>
        </p:txBody>
      </p:sp>
    </p:spTree>
    <p:extLst>
      <p:ext uri="{BB962C8B-B14F-4D97-AF65-F5344CB8AC3E}">
        <p14:creationId xmlns:p14="http://schemas.microsoft.com/office/powerpoint/2010/main" val="22894317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DCF1-BDA7-4B3F-8397-CB903FDF0917}"/>
              </a:ext>
            </a:extLst>
          </p:cNvPr>
          <p:cNvSpPr>
            <a:spLocks noGrp="1"/>
          </p:cNvSpPr>
          <p:nvPr>
            <p:ph type="title"/>
          </p:nvPr>
        </p:nvSpPr>
        <p:spPr/>
        <p:txBody>
          <a:bodyPr/>
          <a:lstStyle/>
          <a:p>
            <a:r>
              <a:rPr lang="en-US" dirty="0"/>
              <a:t>Challenge 2 MVP – GitHub</a:t>
            </a:r>
          </a:p>
        </p:txBody>
      </p:sp>
      <p:sp>
        <p:nvSpPr>
          <p:cNvPr id="3" name="Text Placeholder 2">
            <a:extLst>
              <a:ext uri="{FF2B5EF4-FFF2-40B4-BE49-F238E27FC236}">
                <a16:creationId xmlns:a16="http://schemas.microsoft.com/office/drawing/2014/main" id="{B142A058-D7D8-4806-948E-B6B4E8051AEF}"/>
              </a:ext>
            </a:extLst>
          </p:cNvPr>
          <p:cNvSpPr>
            <a:spLocks noGrp="1"/>
          </p:cNvSpPr>
          <p:nvPr>
            <p:ph type="body" sz="quarter" idx="10"/>
          </p:nvPr>
        </p:nvSpPr>
        <p:spPr>
          <a:xfrm>
            <a:off x="273440" y="1038195"/>
            <a:ext cx="10897767" cy="2289858"/>
          </a:xfrm>
        </p:spPr>
        <p:txBody>
          <a:bodyPr/>
          <a:lstStyle/>
          <a:p>
            <a:pPr marL="448193" lvl="2" indent="0">
              <a:buNone/>
            </a:pPr>
            <a:r>
              <a:rPr lang="en-US" dirty="0"/>
              <a:t>Avoid Forking the Azure-Samples/</a:t>
            </a:r>
            <a:r>
              <a:rPr lang="en-US" dirty="0" err="1"/>
              <a:t>openhack</a:t>
            </a:r>
            <a:r>
              <a:rPr lang="en-US" dirty="0"/>
              <a:t>-</a:t>
            </a:r>
            <a:r>
              <a:rPr lang="en-US" dirty="0" err="1"/>
              <a:t>devops</a:t>
            </a:r>
            <a:r>
              <a:rPr lang="en-US" dirty="0"/>
              <a:t>-team repo. </a:t>
            </a:r>
            <a:br>
              <a:rPr lang="en-US" dirty="0"/>
            </a:br>
            <a:endParaRPr lang="en-US" dirty="0"/>
          </a:p>
          <a:p>
            <a:pPr marL="448193" lvl="2" indent="0">
              <a:buNone/>
            </a:pPr>
            <a:r>
              <a:rPr lang="en-US" dirty="0"/>
              <a:t>Forking the repo results in many teams making pull requests back to Azure-Samples instead of their own repo. By copying, we remove this problem and it becomes a great talking point on the differences between a fork and simply pushing to a new repo.</a:t>
            </a:r>
          </a:p>
          <a:p>
            <a:pPr marL="448193" lvl="2" indent="0">
              <a:buNone/>
            </a:pPr>
            <a:br>
              <a:rPr lang="en-US" dirty="0"/>
            </a:br>
            <a:r>
              <a:rPr lang="en-US" dirty="0"/>
              <a:t>The following repo has scripts that can help with copying:</a:t>
            </a:r>
            <a:br>
              <a:rPr lang="en-US" dirty="0"/>
            </a:br>
            <a:r>
              <a:rPr lang="en-US" dirty="0">
                <a:hlinkClick r:id="rId3"/>
              </a:rPr>
              <a:t>https://github.com/hattan/devops_openhack_utils/tree/master/github_repo_setup</a:t>
            </a:r>
            <a:endParaRPr lang="en-US" dirty="0"/>
          </a:p>
        </p:txBody>
      </p:sp>
    </p:spTree>
    <p:extLst>
      <p:ext uri="{BB962C8B-B14F-4D97-AF65-F5344CB8AC3E}">
        <p14:creationId xmlns:p14="http://schemas.microsoft.com/office/powerpoint/2010/main" val="29072206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DCF1-BDA7-4B3F-8397-CB903FDF0917}"/>
              </a:ext>
            </a:extLst>
          </p:cNvPr>
          <p:cNvSpPr>
            <a:spLocks noGrp="1"/>
          </p:cNvSpPr>
          <p:nvPr>
            <p:ph type="title"/>
          </p:nvPr>
        </p:nvSpPr>
        <p:spPr/>
        <p:txBody>
          <a:bodyPr/>
          <a:lstStyle/>
          <a:p>
            <a:r>
              <a:rPr lang="en-US" dirty="0"/>
              <a:t>Challenge 2 MVP – GitHub</a:t>
            </a:r>
          </a:p>
        </p:txBody>
      </p:sp>
      <p:sp>
        <p:nvSpPr>
          <p:cNvPr id="3" name="Text Placeholder 2">
            <a:extLst>
              <a:ext uri="{FF2B5EF4-FFF2-40B4-BE49-F238E27FC236}">
                <a16:creationId xmlns:a16="http://schemas.microsoft.com/office/drawing/2014/main" id="{B142A058-D7D8-4806-948E-B6B4E8051AEF}"/>
              </a:ext>
            </a:extLst>
          </p:cNvPr>
          <p:cNvSpPr>
            <a:spLocks noGrp="1"/>
          </p:cNvSpPr>
          <p:nvPr>
            <p:ph type="body" sz="quarter" idx="10"/>
          </p:nvPr>
        </p:nvSpPr>
        <p:spPr>
          <a:xfrm>
            <a:off x="273441" y="1038195"/>
            <a:ext cx="5450904" cy="5106013"/>
          </a:xfrm>
        </p:spPr>
        <p:txBody>
          <a:bodyPr/>
          <a:lstStyle/>
          <a:p>
            <a:r>
              <a:rPr lang="en-US" dirty="0"/>
              <a:t>Use </a:t>
            </a:r>
            <a:r>
              <a:rPr lang="en-US" dirty="0">
                <a:hlinkClick r:id="rId3"/>
              </a:rPr>
              <a:t>protected branches </a:t>
            </a:r>
            <a:r>
              <a:rPr lang="en-US" dirty="0"/>
              <a:t>with the following settings</a:t>
            </a:r>
          </a:p>
          <a:p>
            <a:pPr lvl="1"/>
            <a:r>
              <a:rPr lang="en-US" dirty="0"/>
              <a:t>Protect the master branch</a:t>
            </a:r>
          </a:p>
          <a:p>
            <a:pPr lvl="2"/>
            <a:r>
              <a:rPr lang="en-US" dirty="0"/>
              <a:t>Branch name pattern = master </a:t>
            </a:r>
            <a:br>
              <a:rPr lang="en-US" dirty="0"/>
            </a:br>
            <a:r>
              <a:rPr lang="en-US" dirty="0"/>
              <a:t>(this is the name of the branch you want to protect.)</a:t>
            </a:r>
          </a:p>
          <a:p>
            <a:pPr lvl="1"/>
            <a:r>
              <a:rPr lang="en-US" dirty="0"/>
              <a:t>Require pull request reviews before merging.</a:t>
            </a:r>
          </a:p>
          <a:p>
            <a:pPr lvl="2"/>
            <a:r>
              <a:rPr lang="en-US" dirty="0"/>
              <a:t>Require 2 Code Reviewers.</a:t>
            </a:r>
          </a:p>
          <a:p>
            <a:pPr lvl="2"/>
            <a:r>
              <a:rPr lang="en-US" dirty="0"/>
              <a:t>Require Review from Code Owners</a:t>
            </a:r>
          </a:p>
          <a:p>
            <a:pPr lvl="1"/>
            <a:r>
              <a:rPr lang="en-US" dirty="0"/>
              <a:t>Require status checks to pass before merging</a:t>
            </a:r>
          </a:p>
          <a:p>
            <a:pPr lvl="2"/>
            <a:r>
              <a:rPr lang="en-US" dirty="0"/>
              <a:t>Require branches to be up to date before merging</a:t>
            </a:r>
          </a:p>
          <a:p>
            <a:pPr lvl="1"/>
            <a:r>
              <a:rPr lang="en-US" dirty="0"/>
              <a:t>Include administrators</a:t>
            </a:r>
          </a:p>
          <a:p>
            <a:pPr lvl="2"/>
            <a:endParaRPr lang="en-US" dirty="0"/>
          </a:p>
        </p:txBody>
      </p:sp>
      <p:pic>
        <p:nvPicPr>
          <p:cNvPr id="5" name="Picture 4">
            <a:extLst>
              <a:ext uri="{FF2B5EF4-FFF2-40B4-BE49-F238E27FC236}">
                <a16:creationId xmlns:a16="http://schemas.microsoft.com/office/drawing/2014/main" id="{2C42F2AB-436B-4508-973F-39333FCC4064}"/>
              </a:ext>
            </a:extLst>
          </p:cNvPr>
          <p:cNvPicPr>
            <a:picLocks noChangeAspect="1"/>
          </p:cNvPicPr>
          <p:nvPr/>
        </p:nvPicPr>
        <p:blipFill>
          <a:blip r:embed="rId4"/>
          <a:stretch>
            <a:fillRect/>
          </a:stretch>
        </p:blipFill>
        <p:spPr>
          <a:xfrm>
            <a:off x="5746126" y="289511"/>
            <a:ext cx="6083431" cy="4328872"/>
          </a:xfrm>
          <a:prstGeom prst="rect">
            <a:avLst/>
          </a:prstGeom>
        </p:spPr>
      </p:pic>
    </p:spTree>
    <p:extLst>
      <p:ext uri="{BB962C8B-B14F-4D97-AF65-F5344CB8AC3E}">
        <p14:creationId xmlns:p14="http://schemas.microsoft.com/office/powerpoint/2010/main" val="20979816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6742-F25D-41FA-81B8-33A74D6B1EF5}"/>
              </a:ext>
            </a:extLst>
          </p:cNvPr>
          <p:cNvSpPr>
            <a:spLocks noGrp="1"/>
          </p:cNvSpPr>
          <p:nvPr>
            <p:ph type="title"/>
          </p:nvPr>
        </p:nvSpPr>
        <p:spPr/>
        <p:txBody>
          <a:bodyPr/>
          <a:lstStyle/>
          <a:p>
            <a:r>
              <a:rPr lang="en-US" dirty="0"/>
              <a:t>Challenge 2 MVP – GitHub</a:t>
            </a:r>
          </a:p>
        </p:txBody>
      </p:sp>
      <p:sp>
        <p:nvSpPr>
          <p:cNvPr id="3" name="Text Placeholder 2">
            <a:extLst>
              <a:ext uri="{FF2B5EF4-FFF2-40B4-BE49-F238E27FC236}">
                <a16:creationId xmlns:a16="http://schemas.microsoft.com/office/drawing/2014/main" id="{CBB2E040-BEE9-45A1-9160-5F364019CF65}"/>
              </a:ext>
            </a:extLst>
          </p:cNvPr>
          <p:cNvSpPr>
            <a:spLocks noGrp="1"/>
          </p:cNvSpPr>
          <p:nvPr>
            <p:ph type="body" sz="quarter" idx="10"/>
          </p:nvPr>
        </p:nvSpPr>
        <p:spPr>
          <a:xfrm>
            <a:off x="273440" y="1038194"/>
            <a:ext cx="8214951" cy="4536627"/>
          </a:xfrm>
        </p:spPr>
        <p:txBody>
          <a:bodyPr/>
          <a:lstStyle/>
          <a:p>
            <a:pPr marL="0" indent="0">
              <a:buNone/>
            </a:pPr>
            <a:r>
              <a:rPr lang="en-US" dirty="0"/>
              <a:t>Optional: When the PR is opened check for a linked Issue or a reference to an issue in the body of the PR.</a:t>
            </a:r>
          </a:p>
          <a:p>
            <a:pPr marL="0" indent="0">
              <a:buNone/>
            </a:pPr>
            <a:br>
              <a:rPr lang="en-US" dirty="0"/>
            </a:br>
            <a:r>
              <a:rPr lang="en-US" dirty="0">
                <a:solidFill>
                  <a:srgbClr val="FF0000"/>
                </a:solidFill>
              </a:rPr>
              <a:t>There is no built-in way to do this on GitHub.</a:t>
            </a:r>
            <a:br>
              <a:rPr lang="en-US" dirty="0"/>
            </a:br>
            <a:br>
              <a:rPr lang="en-US" dirty="0"/>
            </a:br>
            <a:r>
              <a:rPr lang="en-US" dirty="0"/>
              <a:t>The following repo has an example of creating a workflow that will check for a linked issue or that the body of the pull request contains a #&lt;id&gt; with a valid issue id.</a:t>
            </a:r>
            <a:br>
              <a:rPr lang="en-US" dirty="0"/>
            </a:br>
            <a:br>
              <a:rPr lang="en-US" dirty="0"/>
            </a:br>
            <a:r>
              <a:rPr lang="en-US" dirty="0">
                <a:hlinkClick r:id="rId3"/>
              </a:rPr>
              <a:t>https://github.com/hattan/verify-linked-issue-action/</a:t>
            </a:r>
            <a:endParaRPr lang="en-US" dirty="0"/>
          </a:p>
        </p:txBody>
      </p:sp>
      <p:pic>
        <p:nvPicPr>
          <p:cNvPr id="1026" name="Picture 2" descr="Failing checks">
            <a:extLst>
              <a:ext uri="{FF2B5EF4-FFF2-40B4-BE49-F238E27FC236}">
                <a16:creationId xmlns:a16="http://schemas.microsoft.com/office/drawing/2014/main" id="{8BA998AA-5663-4B02-9EB4-D095160BE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658" y="1932317"/>
            <a:ext cx="3162342" cy="179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4880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3</a:t>
            </a:r>
          </a:p>
        </p:txBody>
      </p:sp>
      <p:sp>
        <p:nvSpPr>
          <p:cNvPr id="2" name="Text Placeholder 1">
            <a:extLst>
              <a:ext uri="{FF2B5EF4-FFF2-40B4-BE49-F238E27FC236}">
                <a16:creationId xmlns:a16="http://schemas.microsoft.com/office/drawing/2014/main" id="{E40A3EEB-EB45-40F9-99BF-2719AB39DE7A}"/>
              </a:ext>
            </a:extLst>
          </p:cNvPr>
          <p:cNvSpPr>
            <a:spLocks noGrp="1"/>
          </p:cNvSpPr>
          <p:nvPr>
            <p:ph type="body" sz="quarter" idx="10"/>
          </p:nvPr>
        </p:nvSpPr>
        <p:spPr/>
        <p:txBody>
          <a:bodyPr/>
          <a:lstStyle/>
          <a:p>
            <a:r>
              <a:rPr lang="en-US" dirty="0"/>
              <a:t>Implement continuous testing</a:t>
            </a:r>
          </a:p>
        </p:txBody>
      </p:sp>
    </p:spTree>
    <p:extLst>
      <p:ext uri="{BB962C8B-B14F-4D97-AF65-F5344CB8AC3E}">
        <p14:creationId xmlns:p14="http://schemas.microsoft.com/office/powerpoint/2010/main" val="40808921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45583B-EFEC-493F-8D09-539BFD11B7E9}"/>
              </a:ext>
            </a:extLst>
          </p:cNvPr>
          <p:cNvSpPr>
            <a:spLocks noGrp="1"/>
          </p:cNvSpPr>
          <p:nvPr>
            <p:ph type="title"/>
          </p:nvPr>
        </p:nvSpPr>
        <p:spPr/>
        <p:txBody>
          <a:bodyPr/>
          <a:lstStyle/>
          <a:p>
            <a:r>
              <a:rPr lang="en-AU" dirty="0"/>
              <a:t>Challenge 3 MVP</a:t>
            </a:r>
            <a:endParaRPr lang="en-US" dirty="0"/>
          </a:p>
        </p:txBody>
      </p:sp>
      <p:sp>
        <p:nvSpPr>
          <p:cNvPr id="5" name="Text Placeholder 4">
            <a:extLst>
              <a:ext uri="{FF2B5EF4-FFF2-40B4-BE49-F238E27FC236}">
                <a16:creationId xmlns:a16="http://schemas.microsoft.com/office/drawing/2014/main" id="{56E8E25E-A279-4ADF-AB72-846B1660DFEB}"/>
              </a:ext>
            </a:extLst>
          </p:cNvPr>
          <p:cNvSpPr>
            <a:spLocks noGrp="1"/>
          </p:cNvSpPr>
          <p:nvPr>
            <p:ph type="body" sz="quarter" idx="10"/>
          </p:nvPr>
        </p:nvSpPr>
        <p:spPr>
          <a:xfrm>
            <a:off x="273441" y="1038195"/>
            <a:ext cx="11655078" cy="4724370"/>
          </a:xfrm>
        </p:spPr>
        <p:txBody>
          <a:bodyPr/>
          <a:lstStyle/>
          <a:p>
            <a:r>
              <a:rPr lang="en-US" dirty="0"/>
              <a:t>This challenge is about Continuous Integration </a:t>
            </a:r>
            <a:r>
              <a:rPr lang="en-US" dirty="0">
                <a:solidFill>
                  <a:srgbClr val="0070C0"/>
                </a:solidFill>
                <a:latin typeface="Segoe UI Semibold" panose="020B0702040204020203" pitchFamily="34" charset="0"/>
                <a:cs typeface="Segoe UI Semibold" panose="020B0702040204020203" pitchFamily="34" charset="0"/>
              </a:rPr>
              <a:t>only</a:t>
            </a:r>
            <a:r>
              <a:rPr lang="en-US" dirty="0"/>
              <a:t>, the deployment part is in </a:t>
            </a:r>
            <a:r>
              <a:rPr lang="en-US" dirty="0">
                <a:hlinkClick r:id="rId2" action="ppaction://hlinksldjump"/>
              </a:rPr>
              <a:t>Challenge 4</a:t>
            </a:r>
            <a:r>
              <a:rPr lang="en-US" dirty="0"/>
              <a:t> and </a:t>
            </a:r>
            <a:r>
              <a:rPr lang="en-US" dirty="0">
                <a:hlinkClick r:id="rId3" action="ppaction://hlinksldjump"/>
              </a:rPr>
              <a:t>Challenge 5</a:t>
            </a:r>
            <a:endParaRPr lang="en-US" dirty="0"/>
          </a:p>
          <a:p>
            <a:pPr lvl="1"/>
            <a:r>
              <a:rPr lang="en-US" dirty="0"/>
              <a:t>Azure DevOps is moving towards YAML based pipelines as the default pipeline experience</a:t>
            </a:r>
          </a:p>
          <a:p>
            <a:pPr lvl="2"/>
            <a:r>
              <a:rPr lang="en-US" dirty="0"/>
              <a:t>YAML can be a little daunting at first so encourage teams to try the visual designer and then view the generated YAML</a:t>
            </a:r>
          </a:p>
          <a:p>
            <a:pPr lvl="2"/>
            <a:r>
              <a:rPr lang="en-US" dirty="0"/>
              <a:t>They can transition to YAML based editing once they are comfortable</a:t>
            </a:r>
          </a:p>
          <a:p>
            <a:r>
              <a:rPr lang="en-US" dirty="0"/>
              <a:t>A sample unit test is provided for each API, although the team may want  to write an additional one, but they </a:t>
            </a:r>
            <a:r>
              <a:rPr lang="en-US" dirty="0">
                <a:solidFill>
                  <a:srgbClr val="0070C0"/>
                </a:solidFill>
                <a:latin typeface="Segoe UI Semibold" panose="020B0702040204020203" pitchFamily="34" charset="0"/>
                <a:cs typeface="Segoe UI Semibold" panose="020B0702040204020203" pitchFamily="34" charset="0"/>
              </a:rPr>
              <a:t>do not</a:t>
            </a:r>
            <a:r>
              <a:rPr lang="en-US" dirty="0"/>
              <a:t> have to</a:t>
            </a:r>
          </a:p>
          <a:p>
            <a:r>
              <a:rPr lang="en-US" dirty="0"/>
              <a:t>It is </a:t>
            </a:r>
            <a:r>
              <a:rPr lang="en-US" dirty="0">
                <a:solidFill>
                  <a:srgbClr val="0070C0"/>
                </a:solidFill>
                <a:latin typeface="Segoe UI Semibold" panose="020B0702040204020203" pitchFamily="34" charset="0"/>
                <a:cs typeface="Segoe UI Semibold" panose="020B0702040204020203" pitchFamily="34" charset="0"/>
              </a:rPr>
              <a:t>not</a:t>
            </a:r>
            <a:r>
              <a:rPr lang="en-US" dirty="0"/>
              <a:t> required</a:t>
            </a:r>
          </a:p>
          <a:p>
            <a:pPr lvl="1"/>
            <a:r>
              <a:rPr lang="en-US" dirty="0"/>
              <a:t>To create a pipeline for each API; however it can be more enriching if attendees have the skills to do it and configure four new pipelines (one per API)</a:t>
            </a:r>
          </a:p>
          <a:p>
            <a:pPr lvl="1"/>
            <a:r>
              <a:rPr lang="en-US" dirty="0"/>
              <a:t>Explain the benefits of multiple pipelines and chaining/trigger pipelines (</a:t>
            </a:r>
            <a:r>
              <a:rPr lang="en-US" i="1" dirty="0"/>
              <a:t>e.g.</a:t>
            </a:r>
            <a:r>
              <a:rPr lang="en-US" dirty="0"/>
              <a:t> the Unit Testing pipeline can potentially trigger a build pipeline on its successful completion)</a:t>
            </a:r>
          </a:p>
        </p:txBody>
      </p:sp>
    </p:spTree>
    <p:extLst>
      <p:ext uri="{BB962C8B-B14F-4D97-AF65-F5344CB8AC3E}">
        <p14:creationId xmlns:p14="http://schemas.microsoft.com/office/powerpoint/2010/main" val="11881881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D27E-A37D-4AE3-942F-725D16E98E67}"/>
              </a:ext>
            </a:extLst>
          </p:cNvPr>
          <p:cNvSpPr>
            <a:spLocks noGrp="1"/>
          </p:cNvSpPr>
          <p:nvPr>
            <p:ph type="title"/>
          </p:nvPr>
        </p:nvSpPr>
        <p:spPr/>
        <p:txBody>
          <a:bodyPr/>
          <a:lstStyle/>
          <a:p>
            <a:r>
              <a:rPr lang="en-AU" dirty="0"/>
              <a:t>Challenge 3 </a:t>
            </a:r>
            <a:r>
              <a:rPr lang="en-AU"/>
              <a:t>Success Criteria</a:t>
            </a:r>
            <a:endParaRPr lang="en-US"/>
          </a:p>
        </p:txBody>
      </p:sp>
      <p:sp>
        <p:nvSpPr>
          <p:cNvPr id="3" name="Text Placeholder 2">
            <a:extLst>
              <a:ext uri="{FF2B5EF4-FFF2-40B4-BE49-F238E27FC236}">
                <a16:creationId xmlns:a16="http://schemas.microsoft.com/office/drawing/2014/main" id="{CE2D7138-E4F5-4B02-BA53-847BF287077D}"/>
              </a:ext>
            </a:extLst>
          </p:cNvPr>
          <p:cNvSpPr>
            <a:spLocks noGrp="1"/>
          </p:cNvSpPr>
          <p:nvPr>
            <p:ph type="body" sz="quarter" idx="10"/>
          </p:nvPr>
        </p:nvSpPr>
        <p:spPr>
          <a:xfrm>
            <a:off x="273441" y="1038195"/>
            <a:ext cx="11655078" cy="3933384"/>
          </a:xfrm>
        </p:spPr>
        <p:txBody>
          <a:bodyPr/>
          <a:lstStyle/>
          <a:p>
            <a:r>
              <a:rPr lang="en-US" dirty="0"/>
              <a:t>With your coach present, execute the automation workflow and explain each step</a:t>
            </a:r>
          </a:p>
          <a:p>
            <a:r>
              <a:rPr lang="en-US" dirty="0"/>
              <a:t>Demonstrate that the workflow is triggered for an API, only when changes are made to code for that API</a:t>
            </a:r>
          </a:p>
          <a:p>
            <a:r>
              <a:rPr lang="en-US" dirty="0"/>
              <a:t>Demonstrate that the workflow(s) augment existing branch protections, by performing verifications before a Pull Request (PR) can be merged to your protected branch</a:t>
            </a:r>
          </a:p>
          <a:p>
            <a:r>
              <a:rPr lang="en-US" dirty="0"/>
              <a:t>Demonstrate that your pipeline runs, performs all of the requisite steps and then ultimately prevents the merging of the code when the workflow fails</a:t>
            </a:r>
          </a:p>
        </p:txBody>
      </p:sp>
    </p:spTree>
    <p:extLst>
      <p:ext uri="{BB962C8B-B14F-4D97-AF65-F5344CB8AC3E}">
        <p14:creationId xmlns:p14="http://schemas.microsoft.com/office/powerpoint/2010/main" val="3169572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8117-A66A-4CA7-9FD4-A828E6BDFD70}"/>
              </a:ext>
            </a:extLst>
          </p:cNvPr>
          <p:cNvSpPr>
            <a:spLocks noGrp="1"/>
          </p:cNvSpPr>
          <p:nvPr>
            <p:ph type="title"/>
          </p:nvPr>
        </p:nvSpPr>
        <p:spPr/>
        <p:txBody>
          <a:bodyPr/>
          <a:lstStyle/>
          <a:p>
            <a:r>
              <a:rPr lang="en-US" dirty="0"/>
              <a:t>Challenge 3 Responses</a:t>
            </a:r>
          </a:p>
        </p:txBody>
      </p:sp>
      <p:sp>
        <p:nvSpPr>
          <p:cNvPr id="3" name="Text Placeholder 2">
            <a:extLst>
              <a:ext uri="{FF2B5EF4-FFF2-40B4-BE49-F238E27FC236}">
                <a16:creationId xmlns:a16="http://schemas.microsoft.com/office/drawing/2014/main" id="{FC742EE0-6964-4CB0-8C85-7B1666304D1F}"/>
              </a:ext>
            </a:extLst>
          </p:cNvPr>
          <p:cNvSpPr>
            <a:spLocks noGrp="1"/>
          </p:cNvSpPr>
          <p:nvPr>
            <p:ph type="body" sz="quarter" idx="10"/>
          </p:nvPr>
        </p:nvSpPr>
        <p:spPr>
          <a:xfrm>
            <a:off x="273441" y="1038195"/>
            <a:ext cx="11655078" cy="3422475"/>
          </a:xfrm>
        </p:spPr>
        <p:txBody>
          <a:bodyPr/>
          <a:lstStyle/>
          <a:p>
            <a:r>
              <a:rPr lang="en-US" dirty="0"/>
              <a:t>Your coach will give you a breaking change to submit through your pipeline</a:t>
            </a:r>
          </a:p>
          <a:p>
            <a:pPr lvl="1"/>
            <a:r>
              <a:rPr lang="en-US" dirty="0"/>
              <a:t>POI – an existing branch (</a:t>
            </a:r>
            <a:r>
              <a:rPr lang="en-US" dirty="0">
                <a:hlinkClick r:id="rId2"/>
              </a:rPr>
              <a:t>BREAKIN_THE_BUILD</a:t>
            </a:r>
            <a:r>
              <a:rPr lang="en-US" dirty="0"/>
              <a:t>) exists on the source repository which contains a breaking change already</a:t>
            </a:r>
          </a:p>
          <a:p>
            <a:pPr lvl="1"/>
            <a:r>
              <a:rPr lang="en-US" dirty="0"/>
              <a:t>Trips – in </a:t>
            </a:r>
            <a:r>
              <a:rPr lang="en-US" dirty="0" err="1">
                <a:latin typeface="Lucida Console" panose="020B0609040504020204" pitchFamily="49" charset="0"/>
              </a:rPr>
              <a:t>apis</a:t>
            </a:r>
            <a:r>
              <a:rPr lang="en-US" dirty="0">
                <a:latin typeface="Lucida Console" panose="020B0609040504020204" pitchFamily="49" charset="0"/>
              </a:rPr>
              <a:t>/trips/tests/</a:t>
            </a:r>
            <a:r>
              <a:rPr lang="en-US" dirty="0" err="1">
                <a:latin typeface="Lucida Console" panose="020B0609040504020204" pitchFamily="49" charset="0"/>
              </a:rPr>
              <a:t>healthroute_test.go</a:t>
            </a:r>
            <a:r>
              <a:rPr lang="en-US" dirty="0"/>
              <a:t> change the HTTP status code on line 16 to </a:t>
            </a:r>
            <a:r>
              <a:rPr lang="en-US" dirty="0">
                <a:latin typeface="Lucida Console" panose="020B0609040504020204" pitchFamily="49" charset="0"/>
              </a:rPr>
              <a:t>204</a:t>
            </a:r>
            <a:r>
              <a:rPr lang="en-US" dirty="0"/>
              <a:t> in a feature branch and run the pipeline</a:t>
            </a:r>
          </a:p>
          <a:p>
            <a:pPr lvl="1"/>
            <a:r>
              <a:rPr lang="en-US" dirty="0"/>
              <a:t>User-Java – in </a:t>
            </a:r>
            <a:r>
              <a:rPr lang="en-US" dirty="0" err="1">
                <a:latin typeface="Lucida Console" panose="020B0609040504020204" pitchFamily="49" charset="0"/>
              </a:rPr>
              <a:t>apis</a:t>
            </a:r>
            <a:r>
              <a:rPr lang="en-US" dirty="0">
                <a:latin typeface="Lucida Console" panose="020B0609040504020204" pitchFamily="49" charset="0"/>
              </a:rPr>
              <a:t>/user-java/</a:t>
            </a:r>
            <a:r>
              <a:rPr lang="en-US" dirty="0" err="1">
                <a:latin typeface="Lucida Console" panose="020B0609040504020204" pitchFamily="49" charset="0"/>
              </a:rPr>
              <a:t>src</a:t>
            </a:r>
            <a:r>
              <a:rPr lang="en-US" dirty="0">
                <a:latin typeface="Lucida Console" panose="020B0609040504020204" pitchFamily="49" charset="0"/>
              </a:rPr>
              <a:t>/test/java/UserApiControllerTest.java </a:t>
            </a:r>
            <a:r>
              <a:rPr lang="en-US" dirty="0"/>
              <a:t>change line 58 to </a:t>
            </a:r>
            <a:r>
              <a:rPr lang="en-US" dirty="0" err="1">
                <a:latin typeface="Lucida Console" panose="020B0609040504020204" pitchFamily="49" charset="0"/>
              </a:rPr>
              <a:t>profile.setId</a:t>
            </a:r>
            <a:r>
              <a:rPr lang="en-US" dirty="0">
                <a:latin typeface="Lucida Console" panose="020B0609040504020204" pitchFamily="49" charset="0"/>
              </a:rPr>
              <a:t>("3");</a:t>
            </a:r>
          </a:p>
          <a:p>
            <a:pPr lvl="1"/>
            <a:r>
              <a:rPr lang="en-US" dirty="0" err="1"/>
              <a:t>UserProfile</a:t>
            </a:r>
            <a:r>
              <a:rPr lang="en-US" dirty="0"/>
              <a:t> – in </a:t>
            </a:r>
            <a:r>
              <a:rPr lang="en-US" dirty="0" err="1">
                <a:latin typeface="Lucida Console" panose="020B0609040504020204" pitchFamily="49" charset="0"/>
              </a:rPr>
              <a:t>apis</a:t>
            </a:r>
            <a:r>
              <a:rPr lang="en-US" dirty="0">
                <a:latin typeface="Lucida Console" panose="020B0609040504020204" pitchFamily="49" charset="0"/>
              </a:rPr>
              <a:t>/</a:t>
            </a:r>
            <a:r>
              <a:rPr lang="en-US" dirty="0" err="1">
                <a:latin typeface="Lucida Console" panose="020B0609040504020204" pitchFamily="49" charset="0"/>
              </a:rPr>
              <a:t>userprofile</a:t>
            </a:r>
            <a:r>
              <a:rPr lang="en-US" dirty="0">
                <a:latin typeface="Lucida Console" panose="020B0609040504020204" pitchFamily="49" charset="0"/>
              </a:rPr>
              <a:t>/tests/</a:t>
            </a:r>
            <a:r>
              <a:rPr lang="en-US" dirty="0" err="1">
                <a:latin typeface="Lucida Console" panose="020B0609040504020204" pitchFamily="49" charset="0"/>
              </a:rPr>
              <a:t>healthcheck</a:t>
            </a:r>
            <a:r>
              <a:rPr lang="en-US" dirty="0">
                <a:latin typeface="Lucida Console" panose="020B0609040504020204" pitchFamily="49" charset="0"/>
              </a:rPr>
              <a:t>/user.js</a:t>
            </a:r>
            <a:r>
              <a:rPr lang="en-US" dirty="0"/>
              <a:t> change the operation on line 37 to </a:t>
            </a:r>
            <a:r>
              <a:rPr lang="en-US" dirty="0">
                <a:latin typeface="Lucida Console" panose="020B0609040504020204" pitchFamily="49" charset="0"/>
              </a:rPr>
              <a:t>head</a:t>
            </a:r>
            <a:r>
              <a:rPr lang="en-US" dirty="0"/>
              <a:t> in a feature branch and run the pipeline</a:t>
            </a:r>
          </a:p>
        </p:txBody>
      </p:sp>
    </p:spTree>
    <p:extLst>
      <p:ext uri="{BB962C8B-B14F-4D97-AF65-F5344CB8AC3E}">
        <p14:creationId xmlns:p14="http://schemas.microsoft.com/office/powerpoint/2010/main" val="248733578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3</a:t>
            </a:r>
          </a:p>
        </p:txBody>
      </p:sp>
      <p:sp>
        <p:nvSpPr>
          <p:cNvPr id="2" name="Text Placeholder 1">
            <a:extLst>
              <a:ext uri="{FF2B5EF4-FFF2-40B4-BE49-F238E27FC236}">
                <a16:creationId xmlns:a16="http://schemas.microsoft.com/office/drawing/2014/main" id="{E40A3EEB-EB45-40F9-99BF-2719AB39DE7A}"/>
              </a:ext>
            </a:extLst>
          </p:cNvPr>
          <p:cNvSpPr>
            <a:spLocks noGrp="1"/>
          </p:cNvSpPr>
          <p:nvPr>
            <p:ph type="body" sz="quarter" idx="10"/>
          </p:nvPr>
        </p:nvSpPr>
        <p:spPr/>
        <p:txBody>
          <a:bodyPr/>
          <a:lstStyle/>
          <a:p>
            <a:r>
              <a:rPr lang="en-US" dirty="0"/>
              <a:t>Implement continuous testing – Azure DevOps</a:t>
            </a:r>
          </a:p>
        </p:txBody>
      </p:sp>
    </p:spTree>
    <p:extLst>
      <p:ext uri="{BB962C8B-B14F-4D97-AF65-F5344CB8AC3E}">
        <p14:creationId xmlns:p14="http://schemas.microsoft.com/office/powerpoint/2010/main" val="33464470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E290-967B-4AD2-A434-4A74F8AC9DE7}"/>
              </a:ext>
            </a:extLst>
          </p:cNvPr>
          <p:cNvSpPr>
            <a:spLocks noGrp="1"/>
          </p:cNvSpPr>
          <p:nvPr>
            <p:ph type="title"/>
          </p:nvPr>
        </p:nvSpPr>
        <p:spPr/>
        <p:txBody>
          <a:bodyPr/>
          <a:lstStyle/>
          <a:p>
            <a:r>
              <a:rPr lang="en-US" dirty="0"/>
              <a:t>Challenge 3 MVP – Azure DevOps</a:t>
            </a:r>
          </a:p>
        </p:txBody>
      </p:sp>
      <p:sp>
        <p:nvSpPr>
          <p:cNvPr id="3" name="Text Placeholder 2">
            <a:extLst>
              <a:ext uri="{FF2B5EF4-FFF2-40B4-BE49-F238E27FC236}">
                <a16:creationId xmlns:a16="http://schemas.microsoft.com/office/drawing/2014/main" id="{377658A8-D7DC-47F5-9C76-79B40D1E9277}"/>
              </a:ext>
            </a:extLst>
          </p:cNvPr>
          <p:cNvSpPr>
            <a:spLocks noGrp="1"/>
          </p:cNvSpPr>
          <p:nvPr>
            <p:ph type="body" sz="quarter" idx="10"/>
          </p:nvPr>
        </p:nvSpPr>
        <p:spPr>
          <a:xfrm>
            <a:off x="273441" y="1038195"/>
            <a:ext cx="11655078" cy="5084469"/>
          </a:xfrm>
        </p:spPr>
        <p:txBody>
          <a:bodyPr/>
          <a:lstStyle/>
          <a:p>
            <a:r>
              <a:rPr lang="en-US" dirty="0"/>
              <a:t>It is recommended that attendees </a:t>
            </a:r>
            <a:r>
              <a:rPr lang="en-US" dirty="0">
                <a:hlinkClick r:id="rId2"/>
              </a:rPr>
              <a:t>clone the repo</a:t>
            </a:r>
            <a:r>
              <a:rPr lang="en-US" dirty="0"/>
              <a:t> in their project environment and use it as their main code repository</a:t>
            </a:r>
          </a:p>
          <a:p>
            <a:r>
              <a:rPr lang="en-US" dirty="0"/>
              <a:t>In Azure DevOps build pipelines, the feature to associate work item is on by default</a:t>
            </a:r>
          </a:p>
          <a:p>
            <a:r>
              <a:rPr lang="en-US" dirty="0"/>
              <a:t>Ensure that </a:t>
            </a:r>
            <a:r>
              <a:rPr lang="en-US" dirty="0">
                <a:solidFill>
                  <a:srgbClr val="0070C0"/>
                </a:solidFill>
                <a:latin typeface="Segoe UI Semibold" panose="020B0702040204020203" pitchFamily="34" charset="0"/>
                <a:cs typeface="Segoe UI Semibold" panose="020B0702040204020203" pitchFamily="34" charset="0"/>
              </a:rPr>
              <a:t>each API </a:t>
            </a:r>
            <a:r>
              <a:rPr lang="en-US" dirty="0"/>
              <a:t>has a separate build mechanism so a code change shall trigger the build only for that API</a:t>
            </a:r>
          </a:p>
          <a:p>
            <a:r>
              <a:rPr lang="en-US" dirty="0"/>
              <a:t>Azure DevOps allows you to run multiple builds in parallel for open source projects</a:t>
            </a:r>
          </a:p>
          <a:p>
            <a:pPr lvl="1"/>
            <a:r>
              <a:rPr lang="en-US" dirty="0"/>
              <a:t>Make the attendees aware of this</a:t>
            </a:r>
          </a:p>
          <a:p>
            <a:r>
              <a:rPr lang="en-US" dirty="0"/>
              <a:t>It is strongly recommended that the attendees build their pipeline </a:t>
            </a:r>
            <a:r>
              <a:rPr lang="en-US" dirty="0">
                <a:hlinkClick r:id="rId3"/>
              </a:rPr>
              <a:t>using the visual designer</a:t>
            </a:r>
            <a:r>
              <a:rPr lang="en-US" dirty="0"/>
              <a:t> to create a pipeline without YAML at first</a:t>
            </a:r>
          </a:p>
          <a:p>
            <a:pPr lvl="1"/>
            <a:r>
              <a:rPr lang="en-US" dirty="0"/>
              <a:t>They can then export the YAML to see how it can be created using that method in the future</a:t>
            </a:r>
          </a:p>
        </p:txBody>
      </p:sp>
    </p:spTree>
    <p:extLst>
      <p:ext uri="{BB962C8B-B14F-4D97-AF65-F5344CB8AC3E}">
        <p14:creationId xmlns:p14="http://schemas.microsoft.com/office/powerpoint/2010/main" val="28791931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DCF1-BDA7-4B3F-8397-CB903FDF0917}"/>
              </a:ext>
            </a:extLst>
          </p:cNvPr>
          <p:cNvSpPr>
            <a:spLocks noGrp="1"/>
          </p:cNvSpPr>
          <p:nvPr>
            <p:ph type="title"/>
          </p:nvPr>
        </p:nvSpPr>
        <p:spPr/>
        <p:txBody>
          <a:bodyPr/>
          <a:lstStyle/>
          <a:p>
            <a:r>
              <a:rPr lang="en-US" dirty="0"/>
              <a:t>Challenge 3 MVP – Azure DevOps</a:t>
            </a:r>
          </a:p>
        </p:txBody>
      </p:sp>
      <p:sp>
        <p:nvSpPr>
          <p:cNvPr id="3" name="Text Placeholder 2">
            <a:extLst>
              <a:ext uri="{FF2B5EF4-FFF2-40B4-BE49-F238E27FC236}">
                <a16:creationId xmlns:a16="http://schemas.microsoft.com/office/drawing/2014/main" id="{B142A058-D7D8-4806-948E-B6B4E8051AEF}"/>
              </a:ext>
            </a:extLst>
          </p:cNvPr>
          <p:cNvSpPr>
            <a:spLocks noGrp="1"/>
          </p:cNvSpPr>
          <p:nvPr>
            <p:ph type="body" sz="quarter" idx="10"/>
          </p:nvPr>
        </p:nvSpPr>
        <p:spPr>
          <a:xfrm>
            <a:off x="273441" y="1038195"/>
            <a:ext cx="5450904" cy="2209836"/>
          </a:xfrm>
        </p:spPr>
        <p:txBody>
          <a:bodyPr/>
          <a:lstStyle/>
          <a:p>
            <a:r>
              <a:rPr lang="en-US" dirty="0"/>
              <a:t>To build a classic pipeline, click the "Use the classic editor" link on the New pipeline creation screen </a:t>
            </a:r>
          </a:p>
          <a:p>
            <a:endParaRPr lang="en-US" dirty="0"/>
          </a:p>
        </p:txBody>
      </p:sp>
      <p:grpSp>
        <p:nvGrpSpPr>
          <p:cNvPr id="8" name="Group 7">
            <a:extLst>
              <a:ext uri="{FF2B5EF4-FFF2-40B4-BE49-F238E27FC236}">
                <a16:creationId xmlns:a16="http://schemas.microsoft.com/office/drawing/2014/main" id="{8F7A15DF-19C8-4D14-AB81-4EB143DBF284}"/>
              </a:ext>
            </a:extLst>
          </p:cNvPr>
          <p:cNvGrpSpPr/>
          <p:nvPr/>
        </p:nvGrpSpPr>
        <p:grpSpPr>
          <a:xfrm>
            <a:off x="1179483" y="2672853"/>
            <a:ext cx="3638819" cy="4100763"/>
            <a:chOff x="7103159" y="1258832"/>
            <a:chExt cx="3638819" cy="4100763"/>
          </a:xfrm>
        </p:grpSpPr>
        <p:pic>
          <p:nvPicPr>
            <p:cNvPr id="6" name="Picture 5">
              <a:extLst>
                <a:ext uri="{FF2B5EF4-FFF2-40B4-BE49-F238E27FC236}">
                  <a16:creationId xmlns:a16="http://schemas.microsoft.com/office/drawing/2014/main" id="{135A6187-DA19-47CD-894B-F35BF30E382D}"/>
                </a:ext>
              </a:extLst>
            </p:cNvPr>
            <p:cNvPicPr>
              <a:picLocks noChangeAspect="1"/>
            </p:cNvPicPr>
            <p:nvPr/>
          </p:nvPicPr>
          <p:blipFill>
            <a:blip r:embed="rId2"/>
            <a:stretch>
              <a:fillRect/>
            </a:stretch>
          </p:blipFill>
          <p:spPr>
            <a:xfrm>
              <a:off x="7103159" y="1258832"/>
              <a:ext cx="3638819" cy="4100763"/>
            </a:xfrm>
            <a:prstGeom prst="rect">
              <a:avLst/>
            </a:prstGeom>
          </p:spPr>
        </p:pic>
        <p:sp>
          <p:nvSpPr>
            <p:cNvPr id="7" name="Rectangle 6">
              <a:extLst>
                <a:ext uri="{FF2B5EF4-FFF2-40B4-BE49-F238E27FC236}">
                  <a16:creationId xmlns:a16="http://schemas.microsoft.com/office/drawing/2014/main" id="{F3A67CB0-3B90-4329-A900-7ECCCCDC1B41}"/>
                </a:ext>
              </a:extLst>
            </p:cNvPr>
            <p:cNvSpPr/>
            <p:nvPr/>
          </p:nvSpPr>
          <p:spPr bwMode="auto">
            <a:xfrm>
              <a:off x="7148879" y="4880610"/>
              <a:ext cx="2943811" cy="341368"/>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2">
            <a:extLst>
              <a:ext uri="{FF2B5EF4-FFF2-40B4-BE49-F238E27FC236}">
                <a16:creationId xmlns:a16="http://schemas.microsoft.com/office/drawing/2014/main" id="{3B513B81-1EC7-4946-A348-AF3F818F7F62}"/>
              </a:ext>
            </a:extLst>
          </p:cNvPr>
          <p:cNvSpPr txBox="1">
            <a:spLocks/>
          </p:cNvSpPr>
          <p:nvPr/>
        </p:nvSpPr>
        <p:spPr>
          <a:xfrm>
            <a:off x="5724344" y="961925"/>
            <a:ext cx="5450904" cy="1822037"/>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bg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Encourage attendees to create and reuse </a:t>
            </a:r>
            <a:r>
              <a:rPr lang="en-US" dirty="0">
                <a:hlinkClick r:id="rId3"/>
              </a:rPr>
              <a:t>service connections</a:t>
            </a:r>
            <a:r>
              <a:rPr lang="en-US" dirty="0"/>
              <a:t> across pipelines</a:t>
            </a:r>
          </a:p>
          <a:p>
            <a:endParaRPr lang="en-US" dirty="0"/>
          </a:p>
        </p:txBody>
      </p:sp>
      <p:pic>
        <p:nvPicPr>
          <p:cNvPr id="5" name="Picture 4">
            <a:extLst>
              <a:ext uri="{FF2B5EF4-FFF2-40B4-BE49-F238E27FC236}">
                <a16:creationId xmlns:a16="http://schemas.microsoft.com/office/drawing/2014/main" id="{F1561168-737F-4ECC-9D29-281C8A06B326}"/>
              </a:ext>
            </a:extLst>
          </p:cNvPr>
          <p:cNvPicPr>
            <a:picLocks noChangeAspect="1"/>
          </p:cNvPicPr>
          <p:nvPr/>
        </p:nvPicPr>
        <p:blipFill>
          <a:blip r:embed="rId4"/>
          <a:stretch>
            <a:fillRect/>
          </a:stretch>
        </p:blipFill>
        <p:spPr>
          <a:xfrm>
            <a:off x="5841743" y="2672853"/>
            <a:ext cx="4431663" cy="1773820"/>
          </a:xfrm>
          <a:prstGeom prst="rect">
            <a:avLst/>
          </a:prstGeom>
        </p:spPr>
      </p:pic>
      <p:pic>
        <p:nvPicPr>
          <p:cNvPr id="10" name="Picture 9">
            <a:extLst>
              <a:ext uri="{FF2B5EF4-FFF2-40B4-BE49-F238E27FC236}">
                <a16:creationId xmlns:a16="http://schemas.microsoft.com/office/drawing/2014/main" id="{C15C3622-D35D-4CDA-9C66-718003B48B66}"/>
              </a:ext>
            </a:extLst>
          </p:cNvPr>
          <p:cNvPicPr>
            <a:picLocks noChangeAspect="1"/>
          </p:cNvPicPr>
          <p:nvPr/>
        </p:nvPicPr>
        <p:blipFill>
          <a:blip r:embed="rId5"/>
          <a:stretch>
            <a:fillRect/>
          </a:stretch>
        </p:blipFill>
        <p:spPr>
          <a:xfrm>
            <a:off x="7293883" y="4183103"/>
            <a:ext cx="4434840" cy="1541553"/>
          </a:xfrm>
          <a:prstGeom prst="rect">
            <a:avLst/>
          </a:prstGeom>
        </p:spPr>
      </p:pic>
    </p:spTree>
    <p:extLst>
      <p:ext uri="{BB962C8B-B14F-4D97-AF65-F5344CB8AC3E}">
        <p14:creationId xmlns:p14="http://schemas.microsoft.com/office/powerpoint/2010/main" val="14892368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55C1A22-8011-45B2-A4DB-03F73299BBC5}"/>
              </a:ext>
            </a:extLst>
          </p:cNvPr>
          <p:cNvGraphicFramePr>
            <a:graphicFrameLocks noGrp="1"/>
          </p:cNvGraphicFramePr>
          <p:nvPr>
            <p:extLst>
              <p:ext uri="{D42A27DB-BD31-4B8C-83A1-F6EECF244321}">
                <p14:modId xmlns:p14="http://schemas.microsoft.com/office/powerpoint/2010/main" val="3098842497"/>
              </p:ext>
            </p:extLst>
          </p:nvPr>
        </p:nvGraphicFramePr>
        <p:xfrm>
          <a:off x="748128" y="2684518"/>
          <a:ext cx="10695744" cy="1638886"/>
        </p:xfrm>
        <a:graphic>
          <a:graphicData uri="http://schemas.openxmlformats.org/drawingml/2006/table">
            <a:tbl>
              <a:tblPr firstRow="1" bandRow="1">
                <a:tableStyleId>{5C22544A-7EE6-4342-B048-85BDC9FD1C3A}</a:tableStyleId>
              </a:tblPr>
              <a:tblGrid>
                <a:gridCol w="3565248">
                  <a:extLst>
                    <a:ext uri="{9D8B030D-6E8A-4147-A177-3AD203B41FA5}">
                      <a16:colId xmlns:a16="http://schemas.microsoft.com/office/drawing/2014/main" val="3057152068"/>
                    </a:ext>
                  </a:extLst>
                </a:gridCol>
                <a:gridCol w="3565248">
                  <a:extLst>
                    <a:ext uri="{9D8B030D-6E8A-4147-A177-3AD203B41FA5}">
                      <a16:colId xmlns:a16="http://schemas.microsoft.com/office/drawing/2014/main" val="2082083435"/>
                    </a:ext>
                  </a:extLst>
                </a:gridCol>
                <a:gridCol w="3565248">
                  <a:extLst>
                    <a:ext uri="{9D8B030D-6E8A-4147-A177-3AD203B41FA5}">
                      <a16:colId xmlns:a16="http://schemas.microsoft.com/office/drawing/2014/main" val="3297058739"/>
                    </a:ext>
                  </a:extLst>
                </a:gridCol>
              </a:tblGrid>
              <a:tr h="1638886">
                <a:tc>
                  <a:txBody>
                    <a:bodyPr/>
                    <a:lstStyle/>
                    <a:p>
                      <a:pPr algn="ctr"/>
                      <a:r>
                        <a:rPr lang="en-US" sz="2000" dirty="0">
                          <a:latin typeface="Segoe UI Semibold" panose="020B0702040204020203" pitchFamily="34" charset="0"/>
                          <a:cs typeface="Segoe UI Semibold" panose="020B0702040204020203" pitchFamily="34" charset="0"/>
                        </a:rPr>
                        <a:t>What did you accomplish today?</a:t>
                      </a:r>
                    </a:p>
                  </a:txBody>
                  <a:tcPr anchor="ctr">
                    <a:lnL w="12700" cmpd="sng">
                      <a:noFill/>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70C0"/>
                    </a:solidFill>
                  </a:tcPr>
                </a:tc>
                <a:tc>
                  <a:txBody>
                    <a:bodyPr/>
                    <a:lstStyle/>
                    <a:p>
                      <a:pPr algn="ctr"/>
                      <a:r>
                        <a:rPr lang="en-US" sz="2000" dirty="0">
                          <a:latin typeface="Segoe UI Semibold" panose="020B0702040204020203" pitchFamily="34" charset="0"/>
                          <a:cs typeface="Segoe UI Semibold" panose="020B0702040204020203" pitchFamily="34" charset="0"/>
                        </a:rPr>
                        <a:t>What was the biggest challenge today?</a:t>
                      </a:r>
                    </a:p>
                  </a:txBody>
                  <a:tcPr anchor="ctr">
                    <a:lnL w="12700" cap="flat" cmpd="sng" algn="ctr">
                      <a:solidFill>
                        <a:srgbClr val="FFC000"/>
                      </a:solidFill>
                      <a:prstDash val="solid"/>
                      <a:round/>
                      <a:headEnd type="none" w="med" len="med"/>
                      <a:tailEnd type="none" w="med" len="med"/>
                    </a:lnL>
                    <a:lnR w="12700" cap="flat" cmpd="sng" algn="ctr">
                      <a:solidFill>
                        <a:srgbClr val="FFC000"/>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70C0"/>
                    </a:solidFill>
                  </a:tcPr>
                </a:tc>
                <a:tc>
                  <a:txBody>
                    <a:bodyPr/>
                    <a:lstStyle/>
                    <a:p>
                      <a:pPr algn="ctr"/>
                      <a:r>
                        <a:rPr lang="en-US" sz="2000" dirty="0">
                          <a:latin typeface="Segoe UI Semibold" panose="020B0702040204020203" pitchFamily="34" charset="0"/>
                          <a:cs typeface="Segoe UI Semibold" panose="020B0702040204020203" pitchFamily="34" charset="0"/>
                        </a:rPr>
                        <a:t>Is</a:t>
                      </a:r>
                      <a:r>
                        <a:rPr lang="en-US" sz="2000" baseline="0" dirty="0">
                          <a:latin typeface="Segoe UI Semibold" panose="020B0702040204020203" pitchFamily="34" charset="0"/>
                          <a:cs typeface="Segoe UI Semibold" panose="020B0702040204020203" pitchFamily="34" charset="0"/>
                        </a:rPr>
                        <a:t> there anything we can do better tomorrow?</a:t>
                      </a:r>
                      <a:endParaRPr lang="en-US" sz="2000" dirty="0">
                        <a:latin typeface="Segoe UI Semibold" panose="020B0702040204020203" pitchFamily="34" charset="0"/>
                        <a:cs typeface="Segoe UI Semibold" panose="020B0702040204020203" pitchFamily="34" charset="0"/>
                      </a:endParaRPr>
                    </a:p>
                  </a:txBody>
                  <a:tcPr anchor="ctr">
                    <a:lnL w="12700" cap="flat" cmpd="sng" algn="ctr">
                      <a:solidFill>
                        <a:srgbClr val="FFC000"/>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898617767"/>
                  </a:ext>
                </a:extLst>
              </a:tr>
            </a:tbl>
          </a:graphicData>
        </a:graphic>
      </p:graphicFrame>
      <p:sp>
        <p:nvSpPr>
          <p:cNvPr id="3" name="TextBox 2">
            <a:extLst>
              <a:ext uri="{FF2B5EF4-FFF2-40B4-BE49-F238E27FC236}">
                <a16:creationId xmlns:a16="http://schemas.microsoft.com/office/drawing/2014/main" id="{624DA247-BCE5-482D-B926-21993DE7E7B3}"/>
              </a:ext>
            </a:extLst>
          </p:cNvPr>
          <p:cNvSpPr txBox="1"/>
          <p:nvPr/>
        </p:nvSpPr>
        <p:spPr>
          <a:xfrm>
            <a:off x="746307" y="1346168"/>
            <a:ext cx="10697565" cy="95410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a:ln>
                  <a:noFill/>
                </a:ln>
                <a:solidFill>
                  <a:prstClr val="white"/>
                </a:solidFill>
                <a:effectLst/>
                <a:uLnTx/>
                <a:uFillTx/>
                <a:cs typeface="Segoe UI Light" panose="020B0502040204020203" pitchFamily="34" charset="0"/>
              </a:rPr>
              <a:t>For the internal coaches sync at the end of each day, these are questions you should ask each of your teams: </a:t>
            </a:r>
          </a:p>
        </p:txBody>
      </p:sp>
      <p:sp>
        <p:nvSpPr>
          <p:cNvPr id="4" name="TextBox 3">
            <a:extLst>
              <a:ext uri="{FF2B5EF4-FFF2-40B4-BE49-F238E27FC236}">
                <a16:creationId xmlns:a16="http://schemas.microsoft.com/office/drawing/2014/main" id="{DC958555-16B0-2949-BD04-14F04A2C1B44}"/>
              </a:ext>
            </a:extLst>
          </p:cNvPr>
          <p:cNvSpPr txBox="1"/>
          <p:nvPr/>
        </p:nvSpPr>
        <p:spPr>
          <a:xfrm>
            <a:off x="2051207" y="4919105"/>
            <a:ext cx="8851782" cy="400110"/>
          </a:xfrm>
          <a:prstGeom prst="rect">
            <a:avLst/>
          </a:prstGeom>
          <a:noFill/>
        </p:spPr>
        <p:txBody>
          <a:bodyPr wrap="none" rtlCol="0">
            <a:spAutoFit/>
          </a:bodyPr>
          <a:lstStyle/>
          <a:p>
            <a:r>
              <a:rPr lang="en-US" sz="2000" dirty="0">
                <a:solidFill>
                  <a:schemeClr val="bg1"/>
                </a:solidFill>
                <a:cs typeface="Segoe UI Light" panose="020B0502040204020203" pitchFamily="34" charset="0"/>
              </a:rPr>
              <a:t>Note: As a coach, </a:t>
            </a:r>
            <a:r>
              <a:rPr lang="en-US" sz="2000" dirty="0">
                <a:solidFill>
                  <a:srgbClr val="0070C0"/>
                </a:solidFill>
                <a:latin typeface="Segoe UI Semibold" panose="020B0702040204020203" pitchFamily="34" charset="0"/>
                <a:cs typeface="Segoe UI Semibold" panose="020B0702040204020203" pitchFamily="34" charset="0"/>
              </a:rPr>
              <a:t>you</a:t>
            </a:r>
            <a:r>
              <a:rPr lang="en-US" sz="2000" dirty="0">
                <a:solidFill>
                  <a:schemeClr val="bg1"/>
                </a:solidFill>
                <a:cs typeface="Segoe UI Light" panose="020B0502040204020203" pitchFamily="34" charset="0"/>
              </a:rPr>
              <a:t> should lead a retrospective at the end of each challenge.</a:t>
            </a:r>
          </a:p>
        </p:txBody>
      </p:sp>
      <p:sp>
        <p:nvSpPr>
          <p:cNvPr id="5" name="Title 4">
            <a:extLst>
              <a:ext uri="{FF2B5EF4-FFF2-40B4-BE49-F238E27FC236}">
                <a16:creationId xmlns:a16="http://schemas.microsoft.com/office/drawing/2014/main" id="{FFC226D5-223A-4EB2-8FB6-8DBD42AF0EA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8460009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86878-08D4-4517-976F-2ADA42F85273}"/>
              </a:ext>
            </a:extLst>
          </p:cNvPr>
          <p:cNvSpPr>
            <a:spLocks noGrp="1"/>
          </p:cNvSpPr>
          <p:nvPr>
            <p:ph type="title"/>
          </p:nvPr>
        </p:nvSpPr>
        <p:spPr/>
        <p:txBody>
          <a:bodyPr/>
          <a:lstStyle/>
          <a:p>
            <a:r>
              <a:rPr lang="en-US" dirty="0"/>
              <a:t>Challenge 3 MVP – Azure DevOps</a:t>
            </a:r>
          </a:p>
        </p:txBody>
      </p:sp>
      <p:sp>
        <p:nvSpPr>
          <p:cNvPr id="3" name="Text Placeholder 2">
            <a:extLst>
              <a:ext uri="{FF2B5EF4-FFF2-40B4-BE49-F238E27FC236}">
                <a16:creationId xmlns:a16="http://schemas.microsoft.com/office/drawing/2014/main" id="{FC3C094B-D862-42F3-A26F-E15791A50F25}"/>
              </a:ext>
            </a:extLst>
          </p:cNvPr>
          <p:cNvSpPr>
            <a:spLocks noGrp="1"/>
          </p:cNvSpPr>
          <p:nvPr>
            <p:ph type="body" sz="quarter" idx="10"/>
          </p:nvPr>
        </p:nvSpPr>
        <p:spPr>
          <a:xfrm>
            <a:off x="273441" y="1038195"/>
            <a:ext cx="11655078" cy="572464"/>
          </a:xfrm>
        </p:spPr>
        <p:txBody>
          <a:bodyPr/>
          <a:lstStyle/>
          <a:p>
            <a:r>
              <a:rPr lang="en-US" dirty="0"/>
              <a:t>Leverage triggers within your pipelines to control builds per API</a:t>
            </a:r>
          </a:p>
        </p:txBody>
      </p:sp>
      <p:pic>
        <p:nvPicPr>
          <p:cNvPr id="4" name="Picture 3">
            <a:extLst>
              <a:ext uri="{FF2B5EF4-FFF2-40B4-BE49-F238E27FC236}">
                <a16:creationId xmlns:a16="http://schemas.microsoft.com/office/drawing/2014/main" id="{F8CFC4D0-D559-4779-B718-F69B62B85385}"/>
              </a:ext>
            </a:extLst>
          </p:cNvPr>
          <p:cNvPicPr>
            <a:picLocks noChangeAspect="1"/>
          </p:cNvPicPr>
          <p:nvPr/>
        </p:nvPicPr>
        <p:blipFill>
          <a:blip r:embed="rId2"/>
          <a:stretch>
            <a:fillRect/>
          </a:stretch>
        </p:blipFill>
        <p:spPr>
          <a:xfrm>
            <a:off x="703196" y="1785243"/>
            <a:ext cx="4019048" cy="4133333"/>
          </a:xfrm>
          <a:prstGeom prst="rect">
            <a:avLst/>
          </a:prstGeom>
        </p:spPr>
      </p:pic>
      <p:pic>
        <p:nvPicPr>
          <p:cNvPr id="5" name="Picture 4">
            <a:extLst>
              <a:ext uri="{FF2B5EF4-FFF2-40B4-BE49-F238E27FC236}">
                <a16:creationId xmlns:a16="http://schemas.microsoft.com/office/drawing/2014/main" id="{B5277607-A260-4CB7-B9A8-4E0DC9F7FAB9}"/>
              </a:ext>
            </a:extLst>
          </p:cNvPr>
          <p:cNvPicPr>
            <a:picLocks noChangeAspect="1"/>
          </p:cNvPicPr>
          <p:nvPr/>
        </p:nvPicPr>
        <p:blipFill>
          <a:blip r:embed="rId3"/>
          <a:stretch>
            <a:fillRect/>
          </a:stretch>
        </p:blipFill>
        <p:spPr>
          <a:xfrm>
            <a:off x="6008644" y="2532861"/>
            <a:ext cx="4380952" cy="2638095"/>
          </a:xfrm>
          <a:prstGeom prst="rect">
            <a:avLst/>
          </a:prstGeom>
        </p:spPr>
      </p:pic>
    </p:spTree>
    <p:extLst>
      <p:ext uri="{BB962C8B-B14F-4D97-AF65-F5344CB8AC3E}">
        <p14:creationId xmlns:p14="http://schemas.microsoft.com/office/powerpoint/2010/main" val="266018878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83C52-0C9B-444B-B9EB-B7517C241A0D}"/>
              </a:ext>
            </a:extLst>
          </p:cNvPr>
          <p:cNvSpPr>
            <a:spLocks noGrp="1"/>
          </p:cNvSpPr>
          <p:nvPr>
            <p:ph type="title"/>
          </p:nvPr>
        </p:nvSpPr>
        <p:spPr/>
        <p:txBody>
          <a:bodyPr/>
          <a:lstStyle/>
          <a:p>
            <a:r>
              <a:rPr lang="en-US" dirty="0"/>
              <a:t>Challenge 3 MVP – Azure DevOps</a:t>
            </a:r>
          </a:p>
        </p:txBody>
      </p:sp>
      <p:sp>
        <p:nvSpPr>
          <p:cNvPr id="3" name="Text Placeholder 2">
            <a:extLst>
              <a:ext uri="{FF2B5EF4-FFF2-40B4-BE49-F238E27FC236}">
                <a16:creationId xmlns:a16="http://schemas.microsoft.com/office/drawing/2014/main" id="{3B3662EC-1647-453B-9C59-3AC17ECEB4C9}"/>
              </a:ext>
            </a:extLst>
          </p:cNvPr>
          <p:cNvSpPr>
            <a:spLocks noGrp="1"/>
          </p:cNvSpPr>
          <p:nvPr>
            <p:ph type="body" sz="quarter" idx="10"/>
          </p:nvPr>
        </p:nvSpPr>
        <p:spPr>
          <a:xfrm>
            <a:off x="273441" y="1038195"/>
            <a:ext cx="7937305" cy="3958007"/>
          </a:xfrm>
        </p:spPr>
        <p:txBody>
          <a:bodyPr/>
          <a:lstStyle/>
          <a:p>
            <a:r>
              <a:rPr lang="en-US" dirty="0"/>
              <a:t>Add unit testing in your workflow</a:t>
            </a:r>
          </a:p>
          <a:p>
            <a:pPr lvl="1"/>
            <a:r>
              <a:rPr lang="en-US" dirty="0"/>
              <a:t>The unit tests </a:t>
            </a:r>
            <a:r>
              <a:rPr lang="en-US" dirty="0">
                <a:solidFill>
                  <a:srgbClr val="0070C0"/>
                </a:solidFill>
                <a:latin typeface="Segoe UI Semibold" panose="020B0702040204020203" pitchFamily="34" charset="0"/>
                <a:cs typeface="Segoe UI Semibold" panose="020B0702040204020203" pitchFamily="34" charset="0"/>
              </a:rPr>
              <a:t>already exist </a:t>
            </a:r>
            <a:r>
              <a:rPr lang="en-US" dirty="0"/>
              <a:t>in the repo!</a:t>
            </a:r>
          </a:p>
          <a:p>
            <a:pPr lvl="1"/>
            <a:r>
              <a:rPr lang="en-US" dirty="0"/>
              <a:t>Each language has a different implementation of unit testing</a:t>
            </a:r>
          </a:p>
          <a:p>
            <a:pPr lvl="1"/>
            <a:r>
              <a:rPr lang="en-US" dirty="0"/>
              <a:t>Viewing the existing </a:t>
            </a:r>
            <a:r>
              <a:rPr lang="en-US" dirty="0" err="1">
                <a:latin typeface="Lucida Console" panose="020B0609040504020204" pitchFamily="49" charset="0"/>
              </a:rPr>
              <a:t>Dockerfile</a:t>
            </a:r>
            <a:r>
              <a:rPr lang="en-US" dirty="0"/>
              <a:t> for each API is a great hint execute of how to locate and build the code the unit tests run against</a:t>
            </a:r>
          </a:p>
          <a:p>
            <a:r>
              <a:rPr lang="en-US" dirty="0"/>
              <a:t>Use the result of the unit test as a gate for merging changes</a:t>
            </a:r>
          </a:p>
          <a:p>
            <a:pPr lvl="1"/>
            <a:r>
              <a:rPr lang="en-US" dirty="0"/>
              <a:t>Attendees should create a new pipeline to run the unit tests</a:t>
            </a:r>
          </a:p>
          <a:p>
            <a:pPr lvl="1"/>
            <a:r>
              <a:rPr lang="en-US" dirty="0"/>
              <a:t>Run only on commits that are on feature branches (requires triggers to evaluate branches other than </a:t>
            </a:r>
            <a:r>
              <a:rPr lang="en-US" dirty="0">
                <a:latin typeface="Lucida Console" panose="020B0609040504020204" pitchFamily="49" charset="0"/>
              </a:rPr>
              <a:t>master</a:t>
            </a:r>
            <a:r>
              <a:rPr lang="en-US" dirty="0"/>
              <a:t>)</a:t>
            </a:r>
          </a:p>
        </p:txBody>
      </p:sp>
      <p:pic>
        <p:nvPicPr>
          <p:cNvPr id="4" name="Picture 3">
            <a:extLst>
              <a:ext uri="{FF2B5EF4-FFF2-40B4-BE49-F238E27FC236}">
                <a16:creationId xmlns:a16="http://schemas.microsoft.com/office/drawing/2014/main" id="{58A062A9-F2E5-480F-9FC8-D4590DBF0F51}"/>
              </a:ext>
            </a:extLst>
          </p:cNvPr>
          <p:cNvPicPr>
            <a:picLocks noChangeAspect="1"/>
          </p:cNvPicPr>
          <p:nvPr/>
        </p:nvPicPr>
        <p:blipFill>
          <a:blip r:embed="rId2"/>
          <a:stretch>
            <a:fillRect/>
          </a:stretch>
        </p:blipFill>
        <p:spPr>
          <a:xfrm>
            <a:off x="8210746" y="1144109"/>
            <a:ext cx="3619296" cy="3833244"/>
          </a:xfrm>
          <a:prstGeom prst="rect">
            <a:avLst/>
          </a:prstGeom>
        </p:spPr>
      </p:pic>
    </p:spTree>
    <p:extLst>
      <p:ext uri="{BB962C8B-B14F-4D97-AF65-F5344CB8AC3E}">
        <p14:creationId xmlns:p14="http://schemas.microsoft.com/office/powerpoint/2010/main" val="29991492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8414-5A62-4D56-A88C-08E3D77DDFD4}"/>
              </a:ext>
            </a:extLst>
          </p:cNvPr>
          <p:cNvSpPr>
            <a:spLocks noGrp="1"/>
          </p:cNvSpPr>
          <p:nvPr>
            <p:ph type="title"/>
          </p:nvPr>
        </p:nvSpPr>
        <p:spPr/>
        <p:txBody>
          <a:bodyPr/>
          <a:lstStyle/>
          <a:p>
            <a:r>
              <a:rPr lang="en-US" dirty="0"/>
              <a:t>Challenge 3 MVP – Azure DevOps</a:t>
            </a:r>
          </a:p>
        </p:txBody>
      </p:sp>
      <p:sp>
        <p:nvSpPr>
          <p:cNvPr id="3" name="Text Placeholder 2">
            <a:extLst>
              <a:ext uri="{FF2B5EF4-FFF2-40B4-BE49-F238E27FC236}">
                <a16:creationId xmlns:a16="http://schemas.microsoft.com/office/drawing/2014/main" id="{1DD9408C-96F2-4AFB-8CE9-EB9B78DA4A9C}"/>
              </a:ext>
            </a:extLst>
          </p:cNvPr>
          <p:cNvSpPr>
            <a:spLocks noGrp="1"/>
          </p:cNvSpPr>
          <p:nvPr>
            <p:ph type="body" sz="quarter" idx="10"/>
          </p:nvPr>
        </p:nvSpPr>
        <p:spPr>
          <a:xfrm>
            <a:off x="273441" y="1038195"/>
            <a:ext cx="11655078" cy="1975926"/>
          </a:xfrm>
        </p:spPr>
        <p:txBody>
          <a:bodyPr/>
          <a:lstStyle/>
          <a:p>
            <a:r>
              <a:rPr lang="en-US" dirty="0">
                <a:hlinkClick r:id="rId2"/>
              </a:rPr>
              <a:t>Build policies</a:t>
            </a:r>
            <a:r>
              <a:rPr lang="en-US" dirty="0"/>
              <a:t> can be implemented on the master branch to provide additional protection</a:t>
            </a:r>
          </a:p>
          <a:p>
            <a:pPr lvl="1"/>
            <a:r>
              <a:rPr lang="en-US" dirty="0"/>
              <a:t>Unit testing pipeline(s) need to be added to the policy</a:t>
            </a:r>
          </a:p>
          <a:p>
            <a:pPr lvl="1"/>
            <a:r>
              <a:rPr lang="en-US" dirty="0"/>
              <a:t>Required to pass</a:t>
            </a:r>
          </a:p>
          <a:p>
            <a:pPr lvl="1"/>
            <a:r>
              <a:rPr lang="en-US" dirty="0"/>
              <a:t>Include a path filter for the target API</a:t>
            </a:r>
          </a:p>
        </p:txBody>
      </p:sp>
      <p:cxnSp>
        <p:nvCxnSpPr>
          <p:cNvPr id="6" name="Straight Arrow Connector 5">
            <a:extLst>
              <a:ext uri="{FF2B5EF4-FFF2-40B4-BE49-F238E27FC236}">
                <a16:creationId xmlns:a16="http://schemas.microsoft.com/office/drawing/2014/main" id="{7B49F1D0-62DD-4864-9B2F-3A6B8F4CB603}"/>
              </a:ext>
            </a:extLst>
          </p:cNvPr>
          <p:cNvCxnSpPr>
            <a:cxnSpLocks/>
            <a:stCxn id="11" idx="3"/>
            <a:endCxn id="13" idx="1"/>
          </p:cNvCxnSpPr>
          <p:nvPr/>
        </p:nvCxnSpPr>
        <p:spPr>
          <a:xfrm flipV="1">
            <a:off x="6629366" y="3676510"/>
            <a:ext cx="1749251" cy="689317"/>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75B6E98-4D1B-4FC7-A928-6FC0E34E2F0C}"/>
              </a:ext>
            </a:extLst>
          </p:cNvPr>
          <p:cNvPicPr>
            <a:picLocks noChangeAspect="1"/>
          </p:cNvPicPr>
          <p:nvPr/>
        </p:nvPicPr>
        <p:blipFill>
          <a:blip r:embed="rId3"/>
          <a:stretch>
            <a:fillRect/>
          </a:stretch>
        </p:blipFill>
        <p:spPr>
          <a:xfrm>
            <a:off x="1181178" y="3843880"/>
            <a:ext cx="5448188" cy="1043894"/>
          </a:xfrm>
          <a:prstGeom prst="rect">
            <a:avLst/>
          </a:prstGeom>
        </p:spPr>
      </p:pic>
      <p:pic>
        <p:nvPicPr>
          <p:cNvPr id="13" name="Picture 12">
            <a:extLst>
              <a:ext uri="{FF2B5EF4-FFF2-40B4-BE49-F238E27FC236}">
                <a16:creationId xmlns:a16="http://schemas.microsoft.com/office/drawing/2014/main" id="{E18CF47C-294F-451B-9D9F-53853639CF8C}"/>
              </a:ext>
            </a:extLst>
          </p:cNvPr>
          <p:cNvPicPr>
            <a:picLocks noChangeAspect="1"/>
          </p:cNvPicPr>
          <p:nvPr/>
        </p:nvPicPr>
        <p:blipFill>
          <a:blip r:embed="rId4"/>
          <a:stretch>
            <a:fillRect/>
          </a:stretch>
        </p:blipFill>
        <p:spPr>
          <a:xfrm>
            <a:off x="8378617" y="1734532"/>
            <a:ext cx="2830265" cy="3883956"/>
          </a:xfrm>
          <a:prstGeom prst="rect">
            <a:avLst/>
          </a:prstGeom>
        </p:spPr>
      </p:pic>
    </p:spTree>
    <p:extLst>
      <p:ext uri="{BB962C8B-B14F-4D97-AF65-F5344CB8AC3E}">
        <p14:creationId xmlns:p14="http://schemas.microsoft.com/office/powerpoint/2010/main" val="171490592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6742-F25D-41FA-81B8-33A74D6B1EF5}"/>
              </a:ext>
            </a:extLst>
          </p:cNvPr>
          <p:cNvSpPr>
            <a:spLocks noGrp="1"/>
          </p:cNvSpPr>
          <p:nvPr>
            <p:ph type="title"/>
          </p:nvPr>
        </p:nvSpPr>
        <p:spPr/>
        <p:txBody>
          <a:bodyPr/>
          <a:lstStyle/>
          <a:p>
            <a:r>
              <a:rPr lang="en-US" dirty="0"/>
              <a:t>Challenge 3 Responses – Azure DevOps</a:t>
            </a:r>
          </a:p>
        </p:txBody>
      </p:sp>
      <p:sp>
        <p:nvSpPr>
          <p:cNvPr id="3" name="Text Placeholder 2">
            <a:extLst>
              <a:ext uri="{FF2B5EF4-FFF2-40B4-BE49-F238E27FC236}">
                <a16:creationId xmlns:a16="http://schemas.microsoft.com/office/drawing/2014/main" id="{CBB2E040-BEE9-45A1-9160-5F364019CF65}"/>
              </a:ext>
            </a:extLst>
          </p:cNvPr>
          <p:cNvSpPr>
            <a:spLocks noGrp="1"/>
          </p:cNvSpPr>
          <p:nvPr>
            <p:ph type="body" sz="quarter" idx="10"/>
          </p:nvPr>
        </p:nvSpPr>
        <p:spPr>
          <a:xfrm>
            <a:off x="273441" y="1038195"/>
            <a:ext cx="11655078" cy="1852815"/>
          </a:xfrm>
        </p:spPr>
        <p:txBody>
          <a:bodyPr/>
          <a:lstStyle/>
          <a:p>
            <a:r>
              <a:rPr lang="en-US" dirty="0"/>
              <a:t>When the test does not complete successfully, show that an issue has been created in the team's backlog</a:t>
            </a:r>
          </a:p>
          <a:p>
            <a:pPr lvl="1"/>
            <a:r>
              <a:rPr lang="en-US" dirty="0"/>
              <a:t>Update the pipeline and configure </a:t>
            </a:r>
            <a:r>
              <a:rPr lang="en-US" dirty="0">
                <a:hlinkClick r:id="rId2"/>
              </a:rPr>
              <a:t>Create a work item on failure</a:t>
            </a:r>
            <a:endParaRPr lang="en-US" dirty="0"/>
          </a:p>
          <a:p>
            <a:pPr lvl="2"/>
            <a:r>
              <a:rPr lang="en-US" dirty="0"/>
              <a:t>This feature is not natively available in YAML pipelines but there are tasks available in the Marketplace such as </a:t>
            </a:r>
            <a:r>
              <a:rPr lang="en-US" dirty="0">
                <a:hlinkClick r:id="rId3"/>
              </a:rPr>
              <a:t>Create Work Item</a:t>
            </a:r>
            <a:endParaRPr lang="en-US" dirty="0"/>
          </a:p>
        </p:txBody>
      </p:sp>
      <p:pic>
        <p:nvPicPr>
          <p:cNvPr id="4" name="Picture 3">
            <a:extLst>
              <a:ext uri="{FF2B5EF4-FFF2-40B4-BE49-F238E27FC236}">
                <a16:creationId xmlns:a16="http://schemas.microsoft.com/office/drawing/2014/main" id="{282646F0-F4F9-42B8-AFFB-10ADDFEC9DCB}"/>
              </a:ext>
            </a:extLst>
          </p:cNvPr>
          <p:cNvPicPr>
            <a:picLocks noChangeAspect="1"/>
          </p:cNvPicPr>
          <p:nvPr/>
        </p:nvPicPr>
        <p:blipFill>
          <a:blip r:embed="rId4"/>
          <a:stretch>
            <a:fillRect/>
          </a:stretch>
        </p:blipFill>
        <p:spPr>
          <a:xfrm>
            <a:off x="3648381" y="3519687"/>
            <a:ext cx="4895238" cy="1628571"/>
          </a:xfrm>
          <a:prstGeom prst="rect">
            <a:avLst/>
          </a:prstGeom>
        </p:spPr>
      </p:pic>
    </p:spTree>
    <p:extLst>
      <p:ext uri="{BB962C8B-B14F-4D97-AF65-F5344CB8AC3E}">
        <p14:creationId xmlns:p14="http://schemas.microsoft.com/office/powerpoint/2010/main" val="20445123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0B86-5E8E-42F5-A184-FA587DD666B1}"/>
              </a:ext>
            </a:extLst>
          </p:cNvPr>
          <p:cNvSpPr>
            <a:spLocks noGrp="1"/>
          </p:cNvSpPr>
          <p:nvPr>
            <p:ph type="title"/>
          </p:nvPr>
        </p:nvSpPr>
        <p:spPr/>
        <p:txBody>
          <a:bodyPr/>
          <a:lstStyle/>
          <a:p>
            <a:r>
              <a:rPr lang="en-US" dirty="0"/>
              <a:t>Challenge 3 MVP – Azure DevOps – Testing Documentation</a:t>
            </a:r>
          </a:p>
        </p:txBody>
      </p:sp>
      <p:sp>
        <p:nvSpPr>
          <p:cNvPr id="5" name="Text Placeholder 4">
            <a:extLst>
              <a:ext uri="{FF2B5EF4-FFF2-40B4-BE49-F238E27FC236}">
                <a16:creationId xmlns:a16="http://schemas.microsoft.com/office/drawing/2014/main" id="{F5C14C51-C843-458B-B22E-199A23BF28DB}"/>
              </a:ext>
            </a:extLst>
          </p:cNvPr>
          <p:cNvSpPr>
            <a:spLocks noGrp="1"/>
          </p:cNvSpPr>
          <p:nvPr>
            <p:ph type="body" sz="quarter" idx="10"/>
          </p:nvPr>
        </p:nvSpPr>
        <p:spPr>
          <a:xfrm>
            <a:off x="273441" y="1038195"/>
            <a:ext cx="11655078" cy="3348609"/>
          </a:xfrm>
        </p:spPr>
        <p:txBody>
          <a:bodyPr/>
          <a:lstStyle/>
          <a:p>
            <a:r>
              <a:rPr lang="en-US" dirty="0"/>
              <a:t>POI</a:t>
            </a:r>
          </a:p>
          <a:p>
            <a:pPr lvl="1"/>
            <a:r>
              <a:rPr lang="en-US" dirty="0">
                <a:hlinkClick r:id="rId2"/>
              </a:rPr>
              <a:t>Build, test, and deploy .NET Core apps</a:t>
            </a:r>
            <a:endParaRPr lang="en-US" dirty="0"/>
          </a:p>
          <a:p>
            <a:r>
              <a:rPr lang="en-US" dirty="0"/>
              <a:t>Trips</a:t>
            </a:r>
          </a:p>
          <a:p>
            <a:pPr lvl="1"/>
            <a:r>
              <a:rPr lang="en-US" dirty="0">
                <a:hlinkClick r:id="rId3"/>
              </a:rPr>
              <a:t>Build and test Go projects</a:t>
            </a:r>
            <a:endParaRPr lang="en-US" dirty="0"/>
          </a:p>
          <a:p>
            <a:r>
              <a:rPr lang="en-US" dirty="0"/>
              <a:t>User-Java</a:t>
            </a:r>
          </a:p>
          <a:p>
            <a:pPr lvl="1"/>
            <a:r>
              <a:rPr lang="en-US" dirty="0">
                <a:hlinkClick r:id="rId4"/>
              </a:rPr>
              <a:t>Build Java apps</a:t>
            </a:r>
            <a:endParaRPr lang="en-US" dirty="0"/>
          </a:p>
          <a:p>
            <a:r>
              <a:rPr lang="en-US" dirty="0" err="1"/>
              <a:t>UserProfile</a:t>
            </a:r>
            <a:endParaRPr lang="en-US" dirty="0"/>
          </a:p>
          <a:p>
            <a:pPr lvl="1"/>
            <a:r>
              <a:rPr lang="en-US" dirty="0">
                <a:hlinkClick r:id="rId5"/>
              </a:rPr>
              <a:t>Build, test, and deploy JavaScript and Node.js apps</a:t>
            </a:r>
            <a:endParaRPr lang="en-US" dirty="0"/>
          </a:p>
        </p:txBody>
      </p:sp>
    </p:spTree>
    <p:extLst>
      <p:ext uri="{BB962C8B-B14F-4D97-AF65-F5344CB8AC3E}">
        <p14:creationId xmlns:p14="http://schemas.microsoft.com/office/powerpoint/2010/main" val="26507151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POI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DBC3CBF-1EC9-4F90-8A08-7B70F1217456}"/>
              </a:ext>
            </a:extLst>
          </p:cNvPr>
          <p:cNvPicPr>
            <a:picLocks noChangeAspect="1"/>
          </p:cNvPicPr>
          <p:nvPr/>
        </p:nvPicPr>
        <p:blipFill>
          <a:blip r:embed="rId2"/>
          <a:stretch>
            <a:fillRect/>
          </a:stretch>
        </p:blipFill>
        <p:spPr>
          <a:xfrm>
            <a:off x="273441" y="2137650"/>
            <a:ext cx="4504762" cy="2752381"/>
          </a:xfrm>
          <a:prstGeom prst="rect">
            <a:avLst/>
          </a:prstGeom>
        </p:spPr>
      </p:pic>
      <p:pic>
        <p:nvPicPr>
          <p:cNvPr id="5" name="Picture 4">
            <a:extLst>
              <a:ext uri="{FF2B5EF4-FFF2-40B4-BE49-F238E27FC236}">
                <a16:creationId xmlns:a16="http://schemas.microsoft.com/office/drawing/2014/main" id="{B73BBA0F-5573-412F-A5D8-2B215111E501}"/>
              </a:ext>
            </a:extLst>
          </p:cNvPr>
          <p:cNvPicPr>
            <a:picLocks noChangeAspect="1"/>
          </p:cNvPicPr>
          <p:nvPr/>
        </p:nvPicPr>
        <p:blipFill>
          <a:blip r:embed="rId3"/>
          <a:stretch>
            <a:fillRect/>
          </a:stretch>
        </p:blipFill>
        <p:spPr>
          <a:xfrm>
            <a:off x="6328641" y="1175698"/>
            <a:ext cx="3695238" cy="5009524"/>
          </a:xfrm>
          <a:prstGeom prst="rect">
            <a:avLst/>
          </a:prstGeom>
        </p:spPr>
      </p:pic>
      <p:sp>
        <p:nvSpPr>
          <p:cNvPr id="6" name="Rectangle 5">
            <a:extLst>
              <a:ext uri="{FF2B5EF4-FFF2-40B4-BE49-F238E27FC236}">
                <a16:creationId xmlns:a16="http://schemas.microsoft.com/office/drawing/2014/main" id="{71800C98-0A6E-4702-948C-4394818986EB}"/>
              </a:ext>
            </a:extLst>
          </p:cNvPr>
          <p:cNvSpPr/>
          <p:nvPr/>
        </p:nvSpPr>
        <p:spPr bwMode="auto">
          <a:xfrm>
            <a:off x="357231" y="2736708"/>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5" idx="1"/>
          </p:cNvCxnSpPr>
          <p:nvPr/>
        </p:nvCxnSpPr>
        <p:spPr>
          <a:xfrm>
            <a:off x="2708911" y="2997129"/>
            <a:ext cx="3619730" cy="68333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5369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POI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DBC3CBF-1EC9-4F90-8A08-7B70F1217456}"/>
              </a:ext>
            </a:extLst>
          </p:cNvPr>
          <p:cNvPicPr>
            <a:picLocks noChangeAspect="1"/>
          </p:cNvPicPr>
          <p:nvPr/>
        </p:nvPicPr>
        <p:blipFill>
          <a:blip r:embed="rId2"/>
          <a:stretch>
            <a:fillRect/>
          </a:stretch>
        </p:blipFill>
        <p:spPr>
          <a:xfrm>
            <a:off x="273441" y="2137650"/>
            <a:ext cx="4504762" cy="2752381"/>
          </a:xfrm>
          <a:prstGeom prst="rect">
            <a:avLst/>
          </a:prstGeom>
        </p:spPr>
      </p:pic>
      <p:sp>
        <p:nvSpPr>
          <p:cNvPr id="6" name="Rectangle 5">
            <a:extLst>
              <a:ext uri="{FF2B5EF4-FFF2-40B4-BE49-F238E27FC236}">
                <a16:creationId xmlns:a16="http://schemas.microsoft.com/office/drawing/2014/main" id="{71800C98-0A6E-4702-948C-4394818986EB}"/>
              </a:ext>
            </a:extLst>
          </p:cNvPr>
          <p:cNvSpPr/>
          <p:nvPr/>
        </p:nvSpPr>
        <p:spPr bwMode="auto">
          <a:xfrm>
            <a:off x="357231" y="3273918"/>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8" idx="1"/>
          </p:cNvCxnSpPr>
          <p:nvPr/>
        </p:nvCxnSpPr>
        <p:spPr>
          <a:xfrm>
            <a:off x="2708911" y="3534339"/>
            <a:ext cx="3932436" cy="37472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4FADEA0-87E0-4436-B2AC-7218490CAB52}"/>
              </a:ext>
            </a:extLst>
          </p:cNvPr>
          <p:cNvPicPr>
            <a:picLocks noChangeAspect="1"/>
          </p:cNvPicPr>
          <p:nvPr/>
        </p:nvPicPr>
        <p:blipFill>
          <a:blip r:embed="rId3"/>
          <a:stretch>
            <a:fillRect/>
          </a:stretch>
        </p:blipFill>
        <p:spPr>
          <a:xfrm>
            <a:off x="6641347" y="1428750"/>
            <a:ext cx="2379916" cy="4960620"/>
          </a:xfrm>
          <a:prstGeom prst="rect">
            <a:avLst/>
          </a:prstGeom>
        </p:spPr>
      </p:pic>
    </p:spTree>
    <p:extLst>
      <p:ext uri="{BB962C8B-B14F-4D97-AF65-F5344CB8AC3E}">
        <p14:creationId xmlns:p14="http://schemas.microsoft.com/office/powerpoint/2010/main" val="42522945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POI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DBC3CBF-1EC9-4F90-8A08-7B70F1217456}"/>
              </a:ext>
            </a:extLst>
          </p:cNvPr>
          <p:cNvPicPr>
            <a:picLocks noChangeAspect="1"/>
          </p:cNvPicPr>
          <p:nvPr/>
        </p:nvPicPr>
        <p:blipFill>
          <a:blip r:embed="rId2"/>
          <a:stretch>
            <a:fillRect/>
          </a:stretch>
        </p:blipFill>
        <p:spPr>
          <a:xfrm>
            <a:off x="273441" y="2137650"/>
            <a:ext cx="4504762" cy="2752381"/>
          </a:xfrm>
          <a:prstGeom prst="rect">
            <a:avLst/>
          </a:prstGeom>
        </p:spPr>
      </p:pic>
      <p:sp>
        <p:nvSpPr>
          <p:cNvPr id="6" name="Rectangle 5">
            <a:extLst>
              <a:ext uri="{FF2B5EF4-FFF2-40B4-BE49-F238E27FC236}">
                <a16:creationId xmlns:a16="http://schemas.microsoft.com/office/drawing/2014/main" id="{71800C98-0A6E-4702-948C-4394818986EB}"/>
              </a:ext>
            </a:extLst>
          </p:cNvPr>
          <p:cNvSpPr/>
          <p:nvPr/>
        </p:nvSpPr>
        <p:spPr bwMode="auto">
          <a:xfrm>
            <a:off x="269240" y="3766458"/>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9" idx="1"/>
          </p:cNvCxnSpPr>
          <p:nvPr/>
        </p:nvCxnSpPr>
        <p:spPr>
          <a:xfrm flipV="1">
            <a:off x="2620920" y="3864677"/>
            <a:ext cx="4020427" cy="162202"/>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4A6A655-C5FC-47F5-9047-8BDB98D08B52}"/>
              </a:ext>
            </a:extLst>
          </p:cNvPr>
          <p:cNvPicPr>
            <a:picLocks noChangeAspect="1"/>
          </p:cNvPicPr>
          <p:nvPr/>
        </p:nvPicPr>
        <p:blipFill>
          <a:blip r:embed="rId3"/>
          <a:stretch>
            <a:fillRect/>
          </a:stretch>
        </p:blipFill>
        <p:spPr>
          <a:xfrm>
            <a:off x="6641347" y="1183724"/>
            <a:ext cx="3904762" cy="5361905"/>
          </a:xfrm>
          <a:prstGeom prst="rect">
            <a:avLst/>
          </a:prstGeom>
        </p:spPr>
      </p:pic>
    </p:spTree>
    <p:extLst>
      <p:ext uri="{BB962C8B-B14F-4D97-AF65-F5344CB8AC3E}">
        <p14:creationId xmlns:p14="http://schemas.microsoft.com/office/powerpoint/2010/main" val="199166864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POI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a:xfrm>
            <a:off x="273441" y="1038195"/>
            <a:ext cx="11655078" cy="572464"/>
          </a:xfrm>
        </p:spPr>
        <p:txBody>
          <a:bodyPr/>
          <a:lstStyle/>
          <a:p>
            <a:endParaRPr lang="en-US" dirty="0"/>
          </a:p>
        </p:txBody>
      </p:sp>
      <p:pic>
        <p:nvPicPr>
          <p:cNvPr id="4" name="Picture 3">
            <a:extLst>
              <a:ext uri="{FF2B5EF4-FFF2-40B4-BE49-F238E27FC236}">
                <a16:creationId xmlns:a16="http://schemas.microsoft.com/office/drawing/2014/main" id="{2DBC3CBF-1EC9-4F90-8A08-7B70F1217456}"/>
              </a:ext>
            </a:extLst>
          </p:cNvPr>
          <p:cNvPicPr>
            <a:picLocks noChangeAspect="1"/>
          </p:cNvPicPr>
          <p:nvPr/>
        </p:nvPicPr>
        <p:blipFill>
          <a:blip r:embed="rId2"/>
          <a:stretch>
            <a:fillRect/>
          </a:stretch>
        </p:blipFill>
        <p:spPr>
          <a:xfrm>
            <a:off x="273441" y="2137650"/>
            <a:ext cx="4504762" cy="2752381"/>
          </a:xfrm>
          <a:prstGeom prst="rect">
            <a:avLst/>
          </a:prstGeom>
        </p:spPr>
      </p:pic>
      <p:sp>
        <p:nvSpPr>
          <p:cNvPr id="6" name="Rectangle 5">
            <a:extLst>
              <a:ext uri="{FF2B5EF4-FFF2-40B4-BE49-F238E27FC236}">
                <a16:creationId xmlns:a16="http://schemas.microsoft.com/office/drawing/2014/main" id="{71800C98-0A6E-4702-948C-4394818986EB}"/>
              </a:ext>
            </a:extLst>
          </p:cNvPr>
          <p:cNvSpPr/>
          <p:nvPr/>
        </p:nvSpPr>
        <p:spPr bwMode="auto">
          <a:xfrm>
            <a:off x="292100" y="4323469"/>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8" idx="1"/>
          </p:cNvCxnSpPr>
          <p:nvPr/>
        </p:nvCxnSpPr>
        <p:spPr>
          <a:xfrm flipV="1">
            <a:off x="2643780" y="3864677"/>
            <a:ext cx="4184722" cy="719213"/>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37E794F-CEB2-47D2-A835-63FA4B8B5C30}"/>
              </a:ext>
            </a:extLst>
          </p:cNvPr>
          <p:cNvPicPr>
            <a:picLocks noChangeAspect="1"/>
          </p:cNvPicPr>
          <p:nvPr/>
        </p:nvPicPr>
        <p:blipFill>
          <a:blip r:embed="rId3"/>
          <a:stretch>
            <a:fillRect/>
          </a:stretch>
        </p:blipFill>
        <p:spPr>
          <a:xfrm>
            <a:off x="6828502" y="1441051"/>
            <a:ext cx="2989622" cy="4847252"/>
          </a:xfrm>
          <a:prstGeom prst="rect">
            <a:avLst/>
          </a:prstGeom>
        </p:spPr>
      </p:pic>
    </p:spTree>
    <p:extLst>
      <p:ext uri="{BB962C8B-B14F-4D97-AF65-F5344CB8AC3E}">
        <p14:creationId xmlns:p14="http://schemas.microsoft.com/office/powerpoint/2010/main" val="37353721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7911-6851-4B79-9EB4-348AC9C12418}"/>
              </a:ext>
            </a:extLst>
          </p:cNvPr>
          <p:cNvSpPr>
            <a:spLocks noGrp="1"/>
          </p:cNvSpPr>
          <p:nvPr>
            <p:ph type="title"/>
          </p:nvPr>
        </p:nvSpPr>
        <p:spPr/>
        <p:txBody>
          <a:bodyPr/>
          <a:lstStyle/>
          <a:p>
            <a:r>
              <a:rPr lang="en-US" dirty="0"/>
              <a:t>Challenge 3 MVP – Azure DevOps – POI YAML</a:t>
            </a:r>
          </a:p>
        </p:txBody>
      </p:sp>
      <p:sp>
        <p:nvSpPr>
          <p:cNvPr id="4" name="Text Placeholder 3">
            <a:extLst>
              <a:ext uri="{FF2B5EF4-FFF2-40B4-BE49-F238E27FC236}">
                <a16:creationId xmlns:a16="http://schemas.microsoft.com/office/drawing/2014/main" id="{589FCC2C-A283-4F57-94B8-6B7475791863}"/>
              </a:ext>
            </a:extLst>
          </p:cNvPr>
          <p:cNvSpPr>
            <a:spLocks noGrp="1"/>
          </p:cNvSpPr>
          <p:nvPr>
            <p:ph type="body" sz="quarter" idx="10"/>
          </p:nvPr>
        </p:nvSpPr>
        <p:spPr>
          <a:xfrm>
            <a:off x="269240" y="1038195"/>
            <a:ext cx="11653522" cy="5530294"/>
          </a:xfrm>
        </p:spPr>
        <p:txBody>
          <a:bodyPr>
            <a:normAutofit fontScale="25000" lnSpcReduction="20000"/>
          </a:bodyPr>
          <a:lstStyle/>
          <a:p>
            <a:r>
              <a:rPr lang="en-US" dirty="0"/>
              <a:t># Run POI Unit Tests</a:t>
            </a:r>
          </a:p>
          <a:p>
            <a:endParaRPr lang="en-US" dirty="0"/>
          </a:p>
          <a:p>
            <a:r>
              <a:rPr lang="en-US" dirty="0"/>
              <a:t>trigger:</a:t>
            </a:r>
          </a:p>
          <a:p>
            <a:r>
              <a:rPr lang="en-US" dirty="0"/>
              <a:t>  branches:</a:t>
            </a:r>
          </a:p>
          <a:p>
            <a:r>
              <a:rPr lang="en-US" dirty="0"/>
              <a:t>    include:</a:t>
            </a:r>
          </a:p>
          <a:p>
            <a:r>
              <a:rPr lang="en-US" dirty="0"/>
              <a:t>      - '*'</a:t>
            </a:r>
          </a:p>
          <a:p>
            <a:r>
              <a:rPr lang="en-US" dirty="0"/>
              <a:t>    exclude:</a:t>
            </a:r>
          </a:p>
          <a:p>
            <a:r>
              <a:rPr lang="en-US" dirty="0"/>
              <a:t>      - master</a:t>
            </a:r>
          </a:p>
          <a:p>
            <a:r>
              <a:rPr lang="en-US" dirty="0"/>
              <a:t>  paths:</a:t>
            </a:r>
          </a:p>
          <a:p>
            <a:r>
              <a:rPr lang="en-US" dirty="0"/>
              <a:t>    include:</a:t>
            </a:r>
          </a:p>
          <a:p>
            <a:r>
              <a:rPr lang="en-US" dirty="0"/>
              <a:t>    - </a:t>
            </a:r>
            <a:r>
              <a:rPr lang="en-US" dirty="0" err="1"/>
              <a:t>apis</a:t>
            </a:r>
            <a:r>
              <a:rPr lang="en-US" dirty="0"/>
              <a:t>/poi/*</a:t>
            </a:r>
          </a:p>
          <a:p>
            <a:endParaRPr lang="en-US" dirty="0"/>
          </a:p>
          <a:p>
            <a:r>
              <a:rPr lang="en-US" dirty="0"/>
              <a:t>pool:</a:t>
            </a:r>
          </a:p>
          <a:p>
            <a:r>
              <a:rPr lang="en-US" dirty="0"/>
              <a:t>  </a:t>
            </a:r>
            <a:r>
              <a:rPr lang="en-US" dirty="0" err="1"/>
              <a:t>vmImage</a:t>
            </a:r>
            <a:r>
              <a:rPr lang="en-US" dirty="0"/>
              <a:t>: 'ubuntu-latest'</a:t>
            </a:r>
          </a:p>
          <a:p>
            <a:endParaRPr lang="en-US" dirty="0"/>
          </a:p>
          <a:p>
            <a:r>
              <a:rPr lang="en-US" dirty="0"/>
              <a:t>stages:</a:t>
            </a:r>
          </a:p>
          <a:p>
            <a:r>
              <a:rPr lang="en-US" dirty="0"/>
              <a:t>- stage: </a:t>
            </a:r>
            <a:r>
              <a:rPr lang="en-US" dirty="0" err="1"/>
              <a:t>rununittest</a:t>
            </a:r>
            <a:endParaRPr lang="en-US" dirty="0"/>
          </a:p>
          <a:p>
            <a:r>
              <a:rPr lang="en-US" dirty="0"/>
              <a:t>  </a:t>
            </a:r>
            <a:r>
              <a:rPr lang="en-US" dirty="0" err="1"/>
              <a:t>displayName</a:t>
            </a:r>
            <a:r>
              <a:rPr lang="en-US" dirty="0"/>
              <a:t>: Run unit tests</a:t>
            </a:r>
          </a:p>
          <a:p>
            <a:r>
              <a:rPr lang="en-US" dirty="0"/>
              <a:t>  jobs:  </a:t>
            </a:r>
          </a:p>
          <a:p>
            <a:r>
              <a:rPr lang="en-US" dirty="0"/>
              <a:t>  - job: </a:t>
            </a:r>
            <a:r>
              <a:rPr lang="en-US" dirty="0" err="1"/>
              <a:t>rununittest</a:t>
            </a:r>
            <a:endParaRPr lang="en-US" dirty="0"/>
          </a:p>
          <a:p>
            <a:r>
              <a:rPr lang="en-US" dirty="0"/>
              <a:t>    </a:t>
            </a:r>
            <a:r>
              <a:rPr lang="en-US" dirty="0" err="1"/>
              <a:t>displayName</a:t>
            </a:r>
            <a:r>
              <a:rPr lang="en-US" dirty="0"/>
              <a:t>: Run unit tests</a:t>
            </a:r>
          </a:p>
          <a:p>
            <a:r>
              <a:rPr lang="en-US" dirty="0"/>
              <a:t>    pool:</a:t>
            </a:r>
          </a:p>
          <a:p>
            <a:r>
              <a:rPr lang="en-US" dirty="0"/>
              <a:t>      </a:t>
            </a:r>
            <a:r>
              <a:rPr lang="en-US" dirty="0" err="1"/>
              <a:t>vmImage</a:t>
            </a:r>
            <a:r>
              <a:rPr lang="en-US" dirty="0"/>
              <a:t>: 'ubuntu-latest'</a:t>
            </a:r>
          </a:p>
          <a:p>
            <a:r>
              <a:rPr lang="en-US" dirty="0"/>
              <a:t>    steps:</a:t>
            </a:r>
          </a:p>
          <a:p>
            <a:r>
              <a:rPr lang="en-US" dirty="0"/>
              <a:t>      - task: UseDotNet@2</a:t>
            </a:r>
          </a:p>
          <a:p>
            <a:r>
              <a:rPr lang="en-US" dirty="0"/>
              <a:t>        </a:t>
            </a:r>
            <a:r>
              <a:rPr lang="en-US" dirty="0" err="1"/>
              <a:t>displayName</a:t>
            </a:r>
            <a:r>
              <a:rPr lang="en-US" dirty="0"/>
              <a:t>: dotnet install</a:t>
            </a:r>
          </a:p>
          <a:p>
            <a:r>
              <a:rPr lang="en-US" dirty="0"/>
              <a:t>        inputs:</a:t>
            </a:r>
          </a:p>
          <a:p>
            <a:r>
              <a:rPr lang="en-US" dirty="0"/>
              <a:t>          </a:t>
            </a:r>
            <a:r>
              <a:rPr lang="en-US" dirty="0" err="1"/>
              <a:t>packageType</a:t>
            </a:r>
            <a:r>
              <a:rPr lang="en-US" dirty="0"/>
              <a:t>: '</a:t>
            </a:r>
            <a:r>
              <a:rPr lang="en-US" dirty="0" err="1"/>
              <a:t>sdk</a:t>
            </a:r>
            <a:r>
              <a:rPr lang="en-US" dirty="0"/>
              <a:t>'</a:t>
            </a:r>
          </a:p>
          <a:p>
            <a:r>
              <a:rPr lang="en-US" dirty="0"/>
              <a:t>          version: '2.1.504'</a:t>
            </a:r>
          </a:p>
          <a:p>
            <a:r>
              <a:rPr lang="en-US" dirty="0"/>
              <a:t>      - task: DotNetCoreCLI@2</a:t>
            </a:r>
          </a:p>
          <a:p>
            <a:r>
              <a:rPr lang="en-US" dirty="0"/>
              <a:t>        </a:t>
            </a:r>
            <a:r>
              <a:rPr lang="en-US" dirty="0" err="1"/>
              <a:t>displayName</a:t>
            </a:r>
            <a:r>
              <a:rPr lang="en-US" dirty="0"/>
              <a:t>: dotnet restore</a:t>
            </a:r>
          </a:p>
          <a:p>
            <a:r>
              <a:rPr lang="en-US" dirty="0"/>
              <a:t>        inputs:</a:t>
            </a:r>
          </a:p>
          <a:p>
            <a:r>
              <a:rPr lang="en-US" dirty="0"/>
              <a:t>          command: 'restore'</a:t>
            </a:r>
          </a:p>
          <a:p>
            <a:r>
              <a:rPr lang="en-US" dirty="0"/>
              <a:t>          projects: '</a:t>
            </a:r>
            <a:r>
              <a:rPr lang="en-US" dirty="0" err="1"/>
              <a:t>apis</a:t>
            </a:r>
            <a:r>
              <a:rPr lang="en-US" dirty="0"/>
              <a:t>/poi/poi.sln'</a:t>
            </a:r>
          </a:p>
          <a:p>
            <a:r>
              <a:rPr lang="en-US" dirty="0"/>
              <a:t>          </a:t>
            </a:r>
            <a:r>
              <a:rPr lang="en-US" dirty="0" err="1"/>
              <a:t>feedsToUse</a:t>
            </a:r>
            <a:r>
              <a:rPr lang="en-US" dirty="0"/>
              <a:t>: 'select'</a:t>
            </a:r>
          </a:p>
          <a:p>
            <a:r>
              <a:rPr lang="en-US" dirty="0"/>
              <a:t>      - task: DotNetCoreCLI@2</a:t>
            </a:r>
          </a:p>
          <a:p>
            <a:r>
              <a:rPr lang="en-US" dirty="0"/>
              <a:t>        </a:t>
            </a:r>
            <a:r>
              <a:rPr lang="en-US" dirty="0" err="1"/>
              <a:t>displayName</a:t>
            </a:r>
            <a:r>
              <a:rPr lang="en-US" dirty="0"/>
              <a:t>: dotnet build</a:t>
            </a:r>
          </a:p>
          <a:p>
            <a:r>
              <a:rPr lang="en-US" dirty="0"/>
              <a:t>        inputs:</a:t>
            </a:r>
          </a:p>
          <a:p>
            <a:r>
              <a:rPr lang="en-US" dirty="0"/>
              <a:t>          command: 'build'</a:t>
            </a:r>
          </a:p>
          <a:p>
            <a:r>
              <a:rPr lang="en-US" dirty="0"/>
              <a:t>          projects: '</a:t>
            </a:r>
            <a:r>
              <a:rPr lang="en-US" dirty="0" err="1"/>
              <a:t>apis</a:t>
            </a:r>
            <a:r>
              <a:rPr lang="en-US" dirty="0"/>
              <a:t>/poi/poi.sln'</a:t>
            </a:r>
          </a:p>
          <a:p>
            <a:r>
              <a:rPr lang="en-US" dirty="0"/>
              <a:t>      - task: DotNetCoreCLI@2</a:t>
            </a:r>
          </a:p>
          <a:p>
            <a:r>
              <a:rPr lang="en-US" dirty="0"/>
              <a:t>        </a:t>
            </a:r>
            <a:r>
              <a:rPr lang="en-US" dirty="0" err="1"/>
              <a:t>displayName</a:t>
            </a:r>
            <a:r>
              <a:rPr lang="en-US" dirty="0"/>
              <a:t>: dotnet test</a:t>
            </a:r>
          </a:p>
          <a:p>
            <a:r>
              <a:rPr lang="en-US" dirty="0"/>
              <a:t>        inputs:</a:t>
            </a:r>
          </a:p>
          <a:p>
            <a:r>
              <a:rPr lang="en-US" dirty="0"/>
              <a:t>          command: 'test'</a:t>
            </a:r>
          </a:p>
          <a:p>
            <a:r>
              <a:rPr lang="en-US" dirty="0"/>
              <a:t>          projects: '</a:t>
            </a:r>
            <a:r>
              <a:rPr lang="en-US" dirty="0" err="1"/>
              <a:t>apis</a:t>
            </a:r>
            <a:r>
              <a:rPr lang="en-US" dirty="0"/>
              <a:t>/poi/tests/</a:t>
            </a:r>
            <a:r>
              <a:rPr lang="en-US" dirty="0" err="1"/>
              <a:t>IntegrationTests</a:t>
            </a:r>
            <a:r>
              <a:rPr lang="en-US" dirty="0"/>
              <a:t>/</a:t>
            </a:r>
            <a:r>
              <a:rPr lang="en-US" dirty="0" err="1"/>
              <a:t>IntegrationTests.csproj</a:t>
            </a:r>
            <a:r>
              <a:rPr lang="en-US" dirty="0"/>
              <a:t>'</a:t>
            </a:r>
          </a:p>
          <a:p>
            <a:r>
              <a:rPr lang="en-US" dirty="0"/>
              <a:t>          arguments: '--</a:t>
            </a:r>
            <a:r>
              <a:rPr lang="en-US" dirty="0" err="1"/>
              <a:t>logger:trx</a:t>
            </a:r>
            <a:r>
              <a:rPr lang="en-US" dirty="0"/>
              <a:t>'</a:t>
            </a:r>
          </a:p>
          <a:p>
            <a:r>
              <a:rPr lang="en-US" dirty="0"/>
              <a:t>  - job: </a:t>
            </a:r>
            <a:r>
              <a:rPr lang="en-US" dirty="0" err="1"/>
              <a:t>createworkitem</a:t>
            </a:r>
            <a:endParaRPr lang="en-US" dirty="0"/>
          </a:p>
          <a:p>
            <a:r>
              <a:rPr lang="en-US" dirty="0"/>
              <a:t>    </a:t>
            </a:r>
            <a:r>
              <a:rPr lang="en-US" dirty="0" err="1"/>
              <a:t>displayName</a:t>
            </a:r>
            <a:r>
              <a:rPr lang="en-US" dirty="0"/>
              <a:t>: Create work item on failure</a:t>
            </a:r>
          </a:p>
          <a:p>
            <a:r>
              <a:rPr lang="en-US" dirty="0"/>
              <a:t>    </a:t>
            </a:r>
            <a:r>
              <a:rPr lang="en-US" dirty="0" err="1"/>
              <a:t>dependsOn</a:t>
            </a:r>
            <a:r>
              <a:rPr lang="en-US" dirty="0"/>
              <a:t>: </a:t>
            </a:r>
            <a:r>
              <a:rPr lang="en-US" dirty="0" err="1"/>
              <a:t>rununittest</a:t>
            </a:r>
            <a:endParaRPr lang="en-US" dirty="0"/>
          </a:p>
          <a:p>
            <a:r>
              <a:rPr lang="en-US" dirty="0"/>
              <a:t>    condition: failed() # this job will only run if </a:t>
            </a:r>
            <a:r>
              <a:rPr lang="en-US" dirty="0" err="1"/>
              <a:t>rununittest</a:t>
            </a:r>
            <a:r>
              <a:rPr lang="en-US" dirty="0"/>
              <a:t> fails</a:t>
            </a:r>
          </a:p>
          <a:p>
            <a:r>
              <a:rPr lang="en-US" dirty="0"/>
              <a:t>    steps:</a:t>
            </a:r>
          </a:p>
          <a:p>
            <a:r>
              <a:rPr lang="en-US" dirty="0"/>
              <a:t>      - task: CreateWorkItem@1</a:t>
            </a:r>
          </a:p>
          <a:p>
            <a:r>
              <a:rPr lang="en-US" dirty="0"/>
              <a:t>        </a:t>
            </a:r>
            <a:r>
              <a:rPr lang="en-US" dirty="0" err="1"/>
              <a:t>displayName</a:t>
            </a:r>
            <a:r>
              <a:rPr lang="en-US" dirty="0"/>
              <a:t>: Create work item on failure</a:t>
            </a:r>
          </a:p>
          <a:p>
            <a:r>
              <a:rPr lang="en-US" dirty="0"/>
              <a:t>        inputs:</a:t>
            </a:r>
          </a:p>
          <a:p>
            <a:r>
              <a:rPr lang="en-US" dirty="0"/>
              <a:t>          </a:t>
            </a:r>
            <a:r>
              <a:rPr lang="en-US" dirty="0" err="1"/>
              <a:t>workItemType</a:t>
            </a:r>
            <a:r>
              <a:rPr lang="en-US" dirty="0"/>
              <a:t>: 'Issue'</a:t>
            </a:r>
          </a:p>
          <a:p>
            <a:r>
              <a:rPr lang="en-US" dirty="0"/>
              <a:t>          title: 'Build $(</a:t>
            </a:r>
            <a:r>
              <a:rPr lang="en-US" dirty="0" err="1"/>
              <a:t>Build.BuildId</a:t>
            </a:r>
            <a:r>
              <a:rPr lang="en-US" dirty="0"/>
              <a:t>) failed'</a:t>
            </a:r>
          </a:p>
        </p:txBody>
      </p:sp>
    </p:spTree>
    <p:extLst>
      <p:ext uri="{BB962C8B-B14F-4D97-AF65-F5344CB8AC3E}">
        <p14:creationId xmlns:p14="http://schemas.microsoft.com/office/powerpoint/2010/main" val="13442784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EF5CB98-80B8-45A0-8AFA-39863DF01A61}"/>
              </a:ext>
            </a:extLst>
          </p:cNvPr>
          <p:cNvSpPr>
            <a:spLocks noGrp="1"/>
          </p:cNvSpPr>
          <p:nvPr>
            <p:ph type="title"/>
          </p:nvPr>
        </p:nvSpPr>
        <p:spPr/>
        <p:txBody>
          <a:bodyPr/>
          <a:lstStyle/>
          <a:p>
            <a:r>
              <a:rPr lang="en-US" dirty="0"/>
              <a:t>OpenHack Event Code of Conduct</a:t>
            </a:r>
            <a:br>
              <a:rPr lang="en-US" dirty="0"/>
            </a:br>
            <a:endParaRPr lang="en-US" dirty="0"/>
          </a:p>
        </p:txBody>
      </p:sp>
      <p:sp>
        <p:nvSpPr>
          <p:cNvPr id="15" name="Text Placeholder 14">
            <a:extLst>
              <a:ext uri="{FF2B5EF4-FFF2-40B4-BE49-F238E27FC236}">
                <a16:creationId xmlns:a16="http://schemas.microsoft.com/office/drawing/2014/main" id="{2A781C34-4672-4D7A-A762-A9EB5FE2D0B1}"/>
              </a:ext>
            </a:extLst>
          </p:cNvPr>
          <p:cNvSpPr>
            <a:spLocks noGrp="1"/>
          </p:cNvSpPr>
          <p:nvPr>
            <p:ph type="body" sz="quarter" idx="10"/>
          </p:nvPr>
        </p:nvSpPr>
        <p:spPr/>
        <p:txBody>
          <a:bodyPr/>
          <a:lstStyle/>
          <a:p>
            <a:pPr marL="0" indent="0">
              <a:buNone/>
            </a:pPr>
            <a:r>
              <a:rPr lang="en-US" sz="1900" dirty="0"/>
              <a:t>Microsoft’s mission is to empower every person and every business on the planet to achieve more. This includes at OpenHack where </a:t>
            </a:r>
            <a:r>
              <a:rPr lang="en-US" sz="1900" dirty="0">
                <a:latin typeface="Segoe UI Semibold" panose="020B0702040204020203" pitchFamily="34" charset="0"/>
                <a:cs typeface="Segoe UI Semibold" panose="020B0702040204020203" pitchFamily="34" charset="0"/>
              </a:rPr>
              <a:t>we seek to create a respectful, friendly, and inclusive experience for all participants</a:t>
            </a:r>
            <a:r>
              <a:rPr lang="en-US" sz="1900" dirty="0"/>
              <a:t>.</a:t>
            </a:r>
          </a:p>
          <a:p>
            <a:pPr marL="0" indent="0">
              <a:buNone/>
            </a:pPr>
            <a:endParaRPr lang="en-US" sz="1900" dirty="0"/>
          </a:p>
          <a:p>
            <a:pPr marL="0" indent="0">
              <a:buNone/>
            </a:pPr>
            <a:r>
              <a:rPr lang="en-US" sz="1900" dirty="0"/>
              <a:t>As such, we do not tolerate </a:t>
            </a:r>
            <a:r>
              <a:rPr lang="en-US" sz="1900" dirty="0">
                <a:latin typeface="Segoe UI Semibold" panose="020B0702040204020203" pitchFamily="34" charset="0"/>
                <a:cs typeface="Segoe UI Semibold" panose="020B0702040204020203" pitchFamily="34" charset="0"/>
              </a:rPr>
              <a:t>harassing</a:t>
            </a:r>
            <a:r>
              <a:rPr lang="en-US" sz="1900" dirty="0"/>
              <a:t> or </a:t>
            </a:r>
            <a:r>
              <a:rPr lang="en-US" sz="1900" dirty="0">
                <a:latin typeface="Segoe UI Semibold" panose="020B0702040204020203" pitchFamily="34" charset="0"/>
                <a:cs typeface="Segoe UI Semibold" panose="020B0702040204020203" pitchFamily="34" charset="0"/>
              </a:rPr>
              <a:t>disrespectful</a:t>
            </a:r>
            <a:r>
              <a:rPr lang="en-US" sz="1900" dirty="0"/>
              <a:t> behavior, messages, images, or interactions by any event participant, in any form, at any aspect of the program including business and social activities, regardless of location.</a:t>
            </a:r>
          </a:p>
          <a:p>
            <a:pPr marL="0" indent="0">
              <a:buNone/>
            </a:pPr>
            <a:endParaRPr lang="en-US" sz="1900" dirty="0"/>
          </a:p>
          <a:p>
            <a:pPr marL="0" indent="0">
              <a:buNone/>
            </a:pPr>
            <a:r>
              <a:rPr lang="en-US" sz="1900" dirty="0"/>
              <a:t>We do not tolerate any </a:t>
            </a:r>
            <a:r>
              <a:rPr lang="en-US" sz="1900" dirty="0">
                <a:latin typeface="Segoe UI Semibold" panose="020B0702040204020203" pitchFamily="34" charset="0"/>
                <a:cs typeface="Segoe UI Semibold" panose="020B0702040204020203" pitchFamily="34" charset="0"/>
              </a:rPr>
              <a:t>behavior that is degrading </a:t>
            </a:r>
            <a:r>
              <a:rPr lang="en-US" sz="1900" dirty="0"/>
              <a:t>to any gender, race, sexual orientation or disability, or any behavior that would violate Microsoft’s Anti-Harassment and Anti-Discrimination Policy, Equal Employment Opportunity Policy, or Standards of Business Conduct. In short, the entire experience at the venue must meet our culture standards.</a:t>
            </a:r>
          </a:p>
          <a:p>
            <a:pPr marL="0" indent="0">
              <a:buNone/>
            </a:pPr>
            <a:endParaRPr lang="en-US" sz="1900" dirty="0"/>
          </a:p>
          <a:p>
            <a:pPr marL="0" indent="0">
              <a:buNone/>
            </a:pPr>
            <a:r>
              <a:rPr lang="en-US" sz="1900" dirty="0">
                <a:latin typeface="Segoe UI Semibold" panose="020B0702040204020203" pitchFamily="34" charset="0"/>
                <a:cs typeface="Segoe UI Semibold" panose="020B0702040204020203" pitchFamily="34" charset="0"/>
              </a:rPr>
              <a:t>We encourage everyone to assist in creating a welcoming and safe environment</a:t>
            </a:r>
            <a:r>
              <a:rPr lang="en-US" sz="1900" dirty="0"/>
              <a:t>. Please report any concerns, harassing behavior, or suspicious or disruptive activity to venue staff, the event host or owner, or the nearest security guard or event staff. </a:t>
            </a:r>
          </a:p>
          <a:p>
            <a:pPr marL="0" indent="0">
              <a:buNone/>
            </a:pPr>
            <a:endParaRPr lang="en-US" sz="1900" dirty="0"/>
          </a:p>
          <a:p>
            <a:pPr marL="0" indent="0">
              <a:buNone/>
            </a:pPr>
            <a:r>
              <a:rPr lang="en-US" sz="1900" dirty="0">
                <a:latin typeface="Segoe UI Semibold" panose="020B0702040204020203" pitchFamily="34" charset="0"/>
                <a:cs typeface="Segoe UI Semibold" panose="020B0702040204020203" pitchFamily="34" charset="0"/>
              </a:rPr>
              <a:t>Microsoft reserves the right to refuse admittance to or remove any person from OpenHack at any time in its sole discretion</a:t>
            </a:r>
            <a:r>
              <a:rPr lang="en-US" sz="1900" dirty="0"/>
              <a:t>. </a:t>
            </a:r>
          </a:p>
        </p:txBody>
      </p:sp>
    </p:spTree>
    <p:extLst>
      <p:ext uri="{BB962C8B-B14F-4D97-AF65-F5344CB8AC3E}">
        <p14:creationId xmlns:p14="http://schemas.microsoft.com/office/powerpoint/2010/main" val="349495628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A2447-E801-4E6F-86FC-633225655C09}"/>
              </a:ext>
            </a:extLst>
          </p:cNvPr>
          <p:cNvPicPr>
            <a:picLocks noChangeAspect="1"/>
          </p:cNvPicPr>
          <p:nvPr/>
        </p:nvPicPr>
        <p:blipFill>
          <a:blip r:embed="rId2"/>
          <a:stretch>
            <a:fillRect/>
          </a:stretch>
        </p:blipFill>
        <p:spPr>
          <a:xfrm>
            <a:off x="263481" y="2152788"/>
            <a:ext cx="4352381" cy="2209524"/>
          </a:xfrm>
          <a:prstGeom prst="rect">
            <a:avLst/>
          </a:prstGeom>
        </p:spPr>
      </p:pic>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Trips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71800C98-0A6E-4702-948C-4394818986EB}"/>
              </a:ext>
            </a:extLst>
          </p:cNvPr>
          <p:cNvSpPr/>
          <p:nvPr/>
        </p:nvSpPr>
        <p:spPr bwMode="auto">
          <a:xfrm>
            <a:off x="357231" y="2736708"/>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9" idx="1"/>
          </p:cNvCxnSpPr>
          <p:nvPr/>
        </p:nvCxnSpPr>
        <p:spPr>
          <a:xfrm>
            <a:off x="2708911" y="2997129"/>
            <a:ext cx="3644232" cy="641302"/>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A476CB6-B06E-4E3D-875F-F5C7231E65AD}"/>
              </a:ext>
            </a:extLst>
          </p:cNvPr>
          <p:cNvPicPr>
            <a:picLocks noChangeAspect="1"/>
          </p:cNvPicPr>
          <p:nvPr/>
        </p:nvPicPr>
        <p:blipFill>
          <a:blip r:embed="rId3"/>
          <a:stretch>
            <a:fillRect/>
          </a:stretch>
        </p:blipFill>
        <p:spPr>
          <a:xfrm>
            <a:off x="6353143" y="1828907"/>
            <a:ext cx="3838095" cy="3619048"/>
          </a:xfrm>
          <a:prstGeom prst="rect">
            <a:avLst/>
          </a:prstGeom>
        </p:spPr>
      </p:pic>
    </p:spTree>
    <p:extLst>
      <p:ext uri="{BB962C8B-B14F-4D97-AF65-F5344CB8AC3E}">
        <p14:creationId xmlns:p14="http://schemas.microsoft.com/office/powerpoint/2010/main" val="112033344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A2447-E801-4E6F-86FC-633225655C09}"/>
              </a:ext>
            </a:extLst>
          </p:cNvPr>
          <p:cNvPicPr>
            <a:picLocks noChangeAspect="1"/>
          </p:cNvPicPr>
          <p:nvPr/>
        </p:nvPicPr>
        <p:blipFill>
          <a:blip r:embed="rId2"/>
          <a:stretch>
            <a:fillRect/>
          </a:stretch>
        </p:blipFill>
        <p:spPr>
          <a:xfrm>
            <a:off x="263481" y="2152788"/>
            <a:ext cx="4352381" cy="2209524"/>
          </a:xfrm>
          <a:prstGeom prst="rect">
            <a:avLst/>
          </a:prstGeom>
        </p:spPr>
      </p:pic>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Trips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71800C98-0A6E-4702-948C-4394818986EB}"/>
              </a:ext>
            </a:extLst>
          </p:cNvPr>
          <p:cNvSpPr/>
          <p:nvPr/>
        </p:nvSpPr>
        <p:spPr bwMode="auto">
          <a:xfrm>
            <a:off x="273441" y="3257550"/>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5" idx="1"/>
          </p:cNvCxnSpPr>
          <p:nvPr/>
        </p:nvCxnSpPr>
        <p:spPr>
          <a:xfrm>
            <a:off x="2625121" y="3517971"/>
            <a:ext cx="3737982" cy="120460"/>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43B6367-73F2-42A4-9AB5-574A08D6F774}"/>
              </a:ext>
            </a:extLst>
          </p:cNvPr>
          <p:cNvPicPr>
            <a:picLocks noChangeAspect="1"/>
          </p:cNvPicPr>
          <p:nvPr/>
        </p:nvPicPr>
        <p:blipFill>
          <a:blip r:embed="rId3"/>
          <a:stretch>
            <a:fillRect/>
          </a:stretch>
        </p:blipFill>
        <p:spPr>
          <a:xfrm>
            <a:off x="6363103" y="1038431"/>
            <a:ext cx="3876190" cy="5200000"/>
          </a:xfrm>
          <a:prstGeom prst="rect">
            <a:avLst/>
          </a:prstGeom>
        </p:spPr>
      </p:pic>
    </p:spTree>
    <p:extLst>
      <p:ext uri="{BB962C8B-B14F-4D97-AF65-F5344CB8AC3E}">
        <p14:creationId xmlns:p14="http://schemas.microsoft.com/office/powerpoint/2010/main" val="16745995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CA2447-E801-4E6F-86FC-633225655C09}"/>
              </a:ext>
            </a:extLst>
          </p:cNvPr>
          <p:cNvPicPr>
            <a:picLocks noChangeAspect="1"/>
          </p:cNvPicPr>
          <p:nvPr/>
        </p:nvPicPr>
        <p:blipFill>
          <a:blip r:embed="rId2"/>
          <a:stretch>
            <a:fillRect/>
          </a:stretch>
        </p:blipFill>
        <p:spPr>
          <a:xfrm>
            <a:off x="263481" y="2152788"/>
            <a:ext cx="4352381" cy="2209524"/>
          </a:xfrm>
          <a:prstGeom prst="rect">
            <a:avLst/>
          </a:prstGeom>
        </p:spPr>
      </p:pic>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Trips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71800C98-0A6E-4702-948C-4394818986EB}"/>
              </a:ext>
            </a:extLst>
          </p:cNvPr>
          <p:cNvSpPr/>
          <p:nvPr/>
        </p:nvSpPr>
        <p:spPr bwMode="auto">
          <a:xfrm>
            <a:off x="263481" y="3761564"/>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9" idx="1"/>
          </p:cNvCxnSpPr>
          <p:nvPr/>
        </p:nvCxnSpPr>
        <p:spPr>
          <a:xfrm flipV="1">
            <a:off x="2615161" y="3642957"/>
            <a:ext cx="3757902" cy="379028"/>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0A3712A-E57A-47CD-9FA7-ACA09F526BA7}"/>
              </a:ext>
            </a:extLst>
          </p:cNvPr>
          <p:cNvPicPr>
            <a:picLocks noChangeAspect="1"/>
          </p:cNvPicPr>
          <p:nvPr/>
        </p:nvPicPr>
        <p:blipFill>
          <a:blip r:embed="rId3"/>
          <a:stretch>
            <a:fillRect/>
          </a:stretch>
        </p:blipFill>
        <p:spPr>
          <a:xfrm>
            <a:off x="6373063" y="1038195"/>
            <a:ext cx="3904762" cy="5209524"/>
          </a:xfrm>
          <a:prstGeom prst="rect">
            <a:avLst/>
          </a:prstGeom>
        </p:spPr>
      </p:pic>
    </p:spTree>
    <p:extLst>
      <p:ext uri="{BB962C8B-B14F-4D97-AF65-F5344CB8AC3E}">
        <p14:creationId xmlns:p14="http://schemas.microsoft.com/office/powerpoint/2010/main" val="26579130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7911-6851-4B79-9EB4-348AC9C12418}"/>
              </a:ext>
            </a:extLst>
          </p:cNvPr>
          <p:cNvSpPr>
            <a:spLocks noGrp="1"/>
          </p:cNvSpPr>
          <p:nvPr>
            <p:ph type="title"/>
          </p:nvPr>
        </p:nvSpPr>
        <p:spPr/>
        <p:txBody>
          <a:bodyPr/>
          <a:lstStyle/>
          <a:p>
            <a:r>
              <a:rPr lang="en-US" dirty="0"/>
              <a:t>Challenge 3 MVP – Azure DevOps – Trips YAML</a:t>
            </a:r>
          </a:p>
        </p:txBody>
      </p:sp>
      <p:sp>
        <p:nvSpPr>
          <p:cNvPr id="4" name="Text Placeholder 3">
            <a:extLst>
              <a:ext uri="{FF2B5EF4-FFF2-40B4-BE49-F238E27FC236}">
                <a16:creationId xmlns:a16="http://schemas.microsoft.com/office/drawing/2014/main" id="{589FCC2C-A283-4F57-94B8-6B7475791863}"/>
              </a:ext>
            </a:extLst>
          </p:cNvPr>
          <p:cNvSpPr>
            <a:spLocks noGrp="1"/>
          </p:cNvSpPr>
          <p:nvPr>
            <p:ph type="body" sz="quarter" idx="10"/>
          </p:nvPr>
        </p:nvSpPr>
        <p:spPr>
          <a:xfrm>
            <a:off x="269240" y="1038195"/>
            <a:ext cx="11653522" cy="5530294"/>
          </a:xfrm>
        </p:spPr>
        <p:txBody>
          <a:bodyPr>
            <a:noAutofit/>
          </a:bodyPr>
          <a:lstStyle/>
          <a:p>
            <a:r>
              <a:rPr lang="en-US" sz="670" dirty="0"/>
              <a:t># Run Trips Unit Tests</a:t>
            </a:r>
          </a:p>
          <a:p>
            <a:br>
              <a:rPr lang="en-US" sz="670" dirty="0"/>
            </a:br>
            <a:r>
              <a:rPr lang="en-US" sz="670" dirty="0"/>
              <a:t>trigger:</a:t>
            </a:r>
          </a:p>
          <a:p>
            <a:r>
              <a:rPr lang="en-US" sz="670" dirty="0"/>
              <a:t>  branches:</a:t>
            </a:r>
          </a:p>
          <a:p>
            <a:r>
              <a:rPr lang="en-US" sz="670" dirty="0"/>
              <a:t>    include:</a:t>
            </a:r>
          </a:p>
          <a:p>
            <a:r>
              <a:rPr lang="en-US" sz="670" dirty="0"/>
              <a:t>      - '*'</a:t>
            </a:r>
          </a:p>
          <a:p>
            <a:r>
              <a:rPr lang="en-US" sz="670" dirty="0"/>
              <a:t>    exclude:</a:t>
            </a:r>
          </a:p>
          <a:p>
            <a:r>
              <a:rPr lang="en-US" sz="670" dirty="0"/>
              <a:t>      - master</a:t>
            </a:r>
          </a:p>
          <a:p>
            <a:r>
              <a:rPr lang="en-US" sz="670" dirty="0"/>
              <a:t>  paths:</a:t>
            </a:r>
          </a:p>
          <a:p>
            <a:r>
              <a:rPr lang="en-US" sz="670" dirty="0"/>
              <a:t>    include:</a:t>
            </a:r>
          </a:p>
          <a:p>
            <a:r>
              <a:rPr lang="en-US" sz="670" dirty="0"/>
              <a:t>    - </a:t>
            </a:r>
            <a:r>
              <a:rPr lang="en-US" sz="670" dirty="0" err="1"/>
              <a:t>apis</a:t>
            </a:r>
            <a:r>
              <a:rPr lang="en-US" sz="670" dirty="0"/>
              <a:t>/trips/*</a:t>
            </a:r>
          </a:p>
          <a:p>
            <a:br>
              <a:rPr lang="en-US" sz="670" dirty="0"/>
            </a:br>
            <a:r>
              <a:rPr lang="en-US" sz="670" dirty="0"/>
              <a:t>pool:</a:t>
            </a:r>
          </a:p>
          <a:p>
            <a:r>
              <a:rPr lang="en-US" sz="670" dirty="0"/>
              <a:t>  </a:t>
            </a:r>
            <a:r>
              <a:rPr lang="en-US" sz="670" dirty="0" err="1"/>
              <a:t>vmImage</a:t>
            </a:r>
            <a:r>
              <a:rPr lang="en-US" sz="670" dirty="0"/>
              <a:t>: 'ubuntu-latest'</a:t>
            </a:r>
          </a:p>
          <a:p>
            <a:br>
              <a:rPr lang="en-US" sz="670" dirty="0"/>
            </a:br>
            <a:r>
              <a:rPr lang="en-US" sz="670" dirty="0"/>
              <a:t>stages:</a:t>
            </a:r>
          </a:p>
          <a:p>
            <a:r>
              <a:rPr lang="en-US" sz="670" dirty="0"/>
              <a:t>- stage: </a:t>
            </a:r>
            <a:r>
              <a:rPr lang="en-US" sz="670" dirty="0" err="1"/>
              <a:t>rununittest</a:t>
            </a:r>
            <a:endParaRPr lang="en-US" sz="670" dirty="0"/>
          </a:p>
          <a:p>
            <a:r>
              <a:rPr lang="en-US" sz="670" dirty="0"/>
              <a:t>  </a:t>
            </a:r>
            <a:r>
              <a:rPr lang="en-US" sz="670" dirty="0" err="1"/>
              <a:t>displayName</a:t>
            </a:r>
            <a:r>
              <a:rPr lang="en-US" sz="670" dirty="0"/>
              <a:t>: Run unit tests</a:t>
            </a:r>
          </a:p>
          <a:p>
            <a:r>
              <a:rPr lang="en-US" sz="670" dirty="0"/>
              <a:t>  jobs:  </a:t>
            </a:r>
          </a:p>
          <a:p>
            <a:r>
              <a:rPr lang="en-US" sz="670" dirty="0"/>
              <a:t>  - job: </a:t>
            </a:r>
            <a:r>
              <a:rPr lang="en-US" sz="670" dirty="0" err="1"/>
              <a:t>rununittest</a:t>
            </a:r>
            <a:endParaRPr lang="en-US" sz="670" dirty="0"/>
          </a:p>
          <a:p>
            <a:r>
              <a:rPr lang="en-US" sz="670" dirty="0"/>
              <a:t>    </a:t>
            </a:r>
            <a:r>
              <a:rPr lang="en-US" sz="670" dirty="0" err="1"/>
              <a:t>displayName</a:t>
            </a:r>
            <a:r>
              <a:rPr lang="en-US" sz="670" dirty="0"/>
              <a:t>: Run unit tests</a:t>
            </a:r>
          </a:p>
          <a:p>
            <a:r>
              <a:rPr lang="en-US" sz="670" dirty="0"/>
              <a:t>    pool:</a:t>
            </a:r>
          </a:p>
          <a:p>
            <a:r>
              <a:rPr lang="en-US" sz="670" dirty="0"/>
              <a:t>      </a:t>
            </a:r>
            <a:r>
              <a:rPr lang="en-US" sz="670" dirty="0" err="1"/>
              <a:t>vmImage</a:t>
            </a:r>
            <a:r>
              <a:rPr lang="en-US" sz="670" dirty="0"/>
              <a:t>: 'ubuntu-latest'</a:t>
            </a:r>
          </a:p>
          <a:p>
            <a:r>
              <a:rPr lang="en-US" sz="670" dirty="0"/>
              <a:t>    steps:</a:t>
            </a:r>
          </a:p>
          <a:p>
            <a:r>
              <a:rPr lang="en-US" sz="670" dirty="0"/>
              <a:t>      - task: GoTool@0</a:t>
            </a:r>
          </a:p>
          <a:p>
            <a:r>
              <a:rPr lang="en-US" sz="670" dirty="0"/>
              <a:t>        </a:t>
            </a:r>
            <a:r>
              <a:rPr lang="en-US" sz="670" dirty="0" err="1"/>
              <a:t>displayName</a:t>
            </a:r>
            <a:r>
              <a:rPr lang="en-US" sz="670" dirty="0"/>
              <a:t>: Use Go 1.11.1</a:t>
            </a:r>
          </a:p>
          <a:p>
            <a:r>
              <a:rPr lang="en-US" sz="670" dirty="0"/>
              <a:t>        inputs:</a:t>
            </a:r>
          </a:p>
          <a:p>
            <a:r>
              <a:rPr lang="en-US" sz="670" dirty="0"/>
              <a:t>          version: '1.11.1'</a:t>
            </a:r>
          </a:p>
          <a:p>
            <a:r>
              <a:rPr lang="en-US" sz="670" dirty="0"/>
              <a:t>      - task: Go@0</a:t>
            </a:r>
          </a:p>
          <a:p>
            <a:r>
              <a:rPr lang="en-US" sz="670" dirty="0"/>
              <a:t>        </a:t>
            </a:r>
            <a:r>
              <a:rPr lang="en-US" sz="670" dirty="0" err="1"/>
              <a:t>displayName</a:t>
            </a:r>
            <a:r>
              <a:rPr lang="en-US" sz="670" dirty="0"/>
              <a:t>: go get</a:t>
            </a:r>
          </a:p>
          <a:p>
            <a:r>
              <a:rPr lang="en-US" sz="670" dirty="0"/>
              <a:t>        inputs:</a:t>
            </a:r>
          </a:p>
          <a:p>
            <a:r>
              <a:rPr lang="en-US" sz="670" dirty="0"/>
              <a:t>          command: 'get'</a:t>
            </a:r>
          </a:p>
          <a:p>
            <a:r>
              <a:rPr lang="en-US" sz="670" dirty="0"/>
              <a:t>          </a:t>
            </a:r>
            <a:r>
              <a:rPr lang="en-US" sz="670" dirty="0" err="1"/>
              <a:t>workingDirectory</a:t>
            </a:r>
            <a:r>
              <a:rPr lang="en-US" sz="670" dirty="0"/>
              <a:t>: '</a:t>
            </a:r>
            <a:r>
              <a:rPr lang="en-US" sz="670" dirty="0" err="1"/>
              <a:t>apis</a:t>
            </a:r>
            <a:r>
              <a:rPr lang="en-US" sz="670" dirty="0"/>
              <a:t>/trips'</a:t>
            </a:r>
          </a:p>
          <a:p>
            <a:r>
              <a:rPr lang="en-US" sz="670" dirty="0"/>
              <a:t>      - task: Go@0</a:t>
            </a:r>
          </a:p>
          <a:p>
            <a:r>
              <a:rPr lang="en-US" sz="670" dirty="0"/>
              <a:t>        </a:t>
            </a:r>
            <a:r>
              <a:rPr lang="en-US" sz="670" dirty="0" err="1"/>
              <a:t>displayName</a:t>
            </a:r>
            <a:r>
              <a:rPr lang="en-US" sz="670" dirty="0"/>
              <a:t>: go test</a:t>
            </a:r>
          </a:p>
          <a:p>
            <a:r>
              <a:rPr lang="en-US" sz="670" dirty="0"/>
              <a:t>        inputs:</a:t>
            </a:r>
          </a:p>
          <a:p>
            <a:r>
              <a:rPr lang="en-US" sz="670" dirty="0"/>
              <a:t>          command: 'test'</a:t>
            </a:r>
          </a:p>
          <a:p>
            <a:r>
              <a:rPr lang="en-US" sz="670" dirty="0"/>
              <a:t>          arguments: '-v'</a:t>
            </a:r>
          </a:p>
          <a:p>
            <a:r>
              <a:rPr lang="en-US" sz="670" dirty="0"/>
              <a:t>          </a:t>
            </a:r>
            <a:r>
              <a:rPr lang="en-US" sz="670" dirty="0" err="1"/>
              <a:t>workingDirectory</a:t>
            </a:r>
            <a:r>
              <a:rPr lang="en-US" sz="670" dirty="0"/>
              <a:t>: '</a:t>
            </a:r>
            <a:r>
              <a:rPr lang="en-US" sz="670" dirty="0" err="1"/>
              <a:t>apis</a:t>
            </a:r>
            <a:r>
              <a:rPr lang="en-US" sz="670" dirty="0"/>
              <a:t>/trips/tests'</a:t>
            </a:r>
          </a:p>
          <a:p>
            <a:r>
              <a:rPr lang="en-US" sz="670" dirty="0"/>
              <a:t>  - job: </a:t>
            </a:r>
            <a:r>
              <a:rPr lang="en-US" sz="670" dirty="0" err="1"/>
              <a:t>createworkitem</a:t>
            </a:r>
            <a:endParaRPr lang="en-US" sz="670" dirty="0"/>
          </a:p>
          <a:p>
            <a:r>
              <a:rPr lang="en-US" sz="670" dirty="0"/>
              <a:t>    </a:t>
            </a:r>
            <a:r>
              <a:rPr lang="en-US" sz="670" dirty="0" err="1"/>
              <a:t>displayName</a:t>
            </a:r>
            <a:r>
              <a:rPr lang="en-US" sz="670" dirty="0"/>
              <a:t>: Create work item on failure</a:t>
            </a:r>
          </a:p>
          <a:p>
            <a:r>
              <a:rPr lang="en-US" sz="670" dirty="0"/>
              <a:t>    </a:t>
            </a:r>
            <a:r>
              <a:rPr lang="en-US" sz="670" dirty="0" err="1"/>
              <a:t>dependsOn</a:t>
            </a:r>
            <a:r>
              <a:rPr lang="en-US" sz="670" dirty="0"/>
              <a:t>: </a:t>
            </a:r>
            <a:r>
              <a:rPr lang="en-US" sz="670" dirty="0" err="1"/>
              <a:t>rununittest</a:t>
            </a:r>
            <a:endParaRPr lang="en-US" sz="670" dirty="0"/>
          </a:p>
          <a:p>
            <a:r>
              <a:rPr lang="en-US" sz="670" dirty="0"/>
              <a:t>    condition: failed() # this job will only run if </a:t>
            </a:r>
            <a:r>
              <a:rPr lang="en-US" sz="670" dirty="0" err="1"/>
              <a:t>rununittest</a:t>
            </a:r>
            <a:r>
              <a:rPr lang="en-US" sz="670" dirty="0"/>
              <a:t> fails</a:t>
            </a:r>
          </a:p>
          <a:p>
            <a:r>
              <a:rPr lang="en-US" sz="670" dirty="0"/>
              <a:t>    steps:</a:t>
            </a:r>
          </a:p>
          <a:p>
            <a:r>
              <a:rPr lang="en-US" sz="670" dirty="0"/>
              <a:t>      - task: CreateWorkItem@1</a:t>
            </a:r>
          </a:p>
          <a:p>
            <a:r>
              <a:rPr lang="en-US" sz="670" dirty="0"/>
              <a:t>        </a:t>
            </a:r>
            <a:r>
              <a:rPr lang="en-US" sz="670" dirty="0" err="1"/>
              <a:t>displayName</a:t>
            </a:r>
            <a:r>
              <a:rPr lang="en-US" sz="670" dirty="0"/>
              <a:t>: Create work item on failure</a:t>
            </a:r>
          </a:p>
          <a:p>
            <a:r>
              <a:rPr lang="en-US" sz="670" dirty="0"/>
              <a:t>        inputs:</a:t>
            </a:r>
          </a:p>
          <a:p>
            <a:r>
              <a:rPr lang="en-US" sz="670" dirty="0"/>
              <a:t>          </a:t>
            </a:r>
            <a:r>
              <a:rPr lang="en-US" sz="670" dirty="0" err="1"/>
              <a:t>workItemType</a:t>
            </a:r>
            <a:r>
              <a:rPr lang="en-US" sz="670" dirty="0"/>
              <a:t>: 'Issue'</a:t>
            </a:r>
          </a:p>
          <a:p>
            <a:r>
              <a:rPr lang="en-US" sz="670" dirty="0"/>
              <a:t>          title: 'Build $(</a:t>
            </a:r>
            <a:r>
              <a:rPr lang="en-US" sz="670" dirty="0" err="1"/>
              <a:t>Build.BuildId</a:t>
            </a:r>
            <a:r>
              <a:rPr lang="en-US" sz="670" dirty="0"/>
              <a:t>) failed'</a:t>
            </a:r>
          </a:p>
        </p:txBody>
      </p:sp>
    </p:spTree>
    <p:extLst>
      <p:ext uri="{BB962C8B-B14F-4D97-AF65-F5344CB8AC3E}">
        <p14:creationId xmlns:p14="http://schemas.microsoft.com/office/powerpoint/2010/main" val="19942690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0872DD-DBFC-4BF9-B74A-1B7D29A09761}"/>
              </a:ext>
            </a:extLst>
          </p:cNvPr>
          <p:cNvPicPr>
            <a:picLocks noChangeAspect="1"/>
          </p:cNvPicPr>
          <p:nvPr/>
        </p:nvPicPr>
        <p:blipFill>
          <a:blip r:embed="rId2"/>
          <a:stretch>
            <a:fillRect/>
          </a:stretch>
        </p:blipFill>
        <p:spPr>
          <a:xfrm>
            <a:off x="263481" y="2158622"/>
            <a:ext cx="4514286" cy="1771429"/>
          </a:xfrm>
          <a:prstGeom prst="rect">
            <a:avLst/>
          </a:prstGeom>
        </p:spPr>
      </p:pic>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User-Java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71800C98-0A6E-4702-948C-4394818986EB}"/>
              </a:ext>
            </a:extLst>
          </p:cNvPr>
          <p:cNvSpPr/>
          <p:nvPr/>
        </p:nvSpPr>
        <p:spPr bwMode="auto">
          <a:xfrm>
            <a:off x="357231" y="2736708"/>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5" idx="1"/>
          </p:cNvCxnSpPr>
          <p:nvPr/>
        </p:nvCxnSpPr>
        <p:spPr>
          <a:xfrm>
            <a:off x="2708911" y="2997129"/>
            <a:ext cx="3689068" cy="641302"/>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673F6A-5956-4145-AE7C-B09161599794}"/>
              </a:ext>
            </a:extLst>
          </p:cNvPr>
          <p:cNvPicPr>
            <a:picLocks noChangeAspect="1"/>
          </p:cNvPicPr>
          <p:nvPr/>
        </p:nvPicPr>
        <p:blipFill>
          <a:blip r:embed="rId3"/>
          <a:stretch>
            <a:fillRect/>
          </a:stretch>
        </p:blipFill>
        <p:spPr>
          <a:xfrm>
            <a:off x="6397979" y="1001282"/>
            <a:ext cx="2400594" cy="5274297"/>
          </a:xfrm>
          <a:prstGeom prst="rect">
            <a:avLst/>
          </a:prstGeom>
        </p:spPr>
      </p:pic>
    </p:spTree>
    <p:extLst>
      <p:ext uri="{BB962C8B-B14F-4D97-AF65-F5344CB8AC3E}">
        <p14:creationId xmlns:p14="http://schemas.microsoft.com/office/powerpoint/2010/main" val="345904917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0872DD-DBFC-4BF9-B74A-1B7D29A09761}"/>
              </a:ext>
            </a:extLst>
          </p:cNvPr>
          <p:cNvPicPr>
            <a:picLocks noChangeAspect="1"/>
          </p:cNvPicPr>
          <p:nvPr/>
        </p:nvPicPr>
        <p:blipFill>
          <a:blip r:embed="rId2"/>
          <a:stretch>
            <a:fillRect/>
          </a:stretch>
        </p:blipFill>
        <p:spPr>
          <a:xfrm>
            <a:off x="263481" y="2158622"/>
            <a:ext cx="4514286" cy="1771429"/>
          </a:xfrm>
          <a:prstGeom prst="rect">
            <a:avLst/>
          </a:prstGeom>
        </p:spPr>
      </p:pic>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User-Java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71800C98-0A6E-4702-948C-4394818986EB}"/>
              </a:ext>
            </a:extLst>
          </p:cNvPr>
          <p:cNvSpPr/>
          <p:nvPr/>
        </p:nvSpPr>
        <p:spPr bwMode="auto">
          <a:xfrm>
            <a:off x="273441" y="3378009"/>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9" idx="1"/>
          </p:cNvCxnSpPr>
          <p:nvPr/>
        </p:nvCxnSpPr>
        <p:spPr>
          <a:xfrm>
            <a:off x="2625121" y="3638430"/>
            <a:ext cx="3782818" cy="233398"/>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B3E5471-C3F0-4642-AB30-A00098B173D8}"/>
              </a:ext>
            </a:extLst>
          </p:cNvPr>
          <p:cNvPicPr>
            <a:picLocks noChangeAspect="1"/>
          </p:cNvPicPr>
          <p:nvPr/>
        </p:nvPicPr>
        <p:blipFill>
          <a:blip r:embed="rId3"/>
          <a:stretch>
            <a:fillRect/>
          </a:stretch>
        </p:blipFill>
        <p:spPr>
          <a:xfrm>
            <a:off x="6407939" y="961925"/>
            <a:ext cx="2223110" cy="5819805"/>
          </a:xfrm>
          <a:prstGeom prst="rect">
            <a:avLst/>
          </a:prstGeom>
        </p:spPr>
      </p:pic>
    </p:spTree>
    <p:extLst>
      <p:ext uri="{BB962C8B-B14F-4D97-AF65-F5344CB8AC3E}">
        <p14:creationId xmlns:p14="http://schemas.microsoft.com/office/powerpoint/2010/main" val="85749119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7911-6851-4B79-9EB4-348AC9C12418}"/>
              </a:ext>
            </a:extLst>
          </p:cNvPr>
          <p:cNvSpPr>
            <a:spLocks noGrp="1"/>
          </p:cNvSpPr>
          <p:nvPr>
            <p:ph type="title"/>
          </p:nvPr>
        </p:nvSpPr>
        <p:spPr/>
        <p:txBody>
          <a:bodyPr/>
          <a:lstStyle/>
          <a:p>
            <a:r>
              <a:rPr lang="en-US" dirty="0"/>
              <a:t>Challenge 3 MVP – Azure DevOps – User-Java YAML</a:t>
            </a:r>
          </a:p>
        </p:txBody>
      </p:sp>
      <p:sp>
        <p:nvSpPr>
          <p:cNvPr id="5" name="Text Placeholder 4">
            <a:extLst>
              <a:ext uri="{FF2B5EF4-FFF2-40B4-BE49-F238E27FC236}">
                <a16:creationId xmlns:a16="http://schemas.microsoft.com/office/drawing/2014/main" id="{5F548F50-00F4-4AD2-9382-FFA4532174ED}"/>
              </a:ext>
            </a:extLst>
          </p:cNvPr>
          <p:cNvSpPr>
            <a:spLocks noGrp="1"/>
          </p:cNvSpPr>
          <p:nvPr>
            <p:ph type="body" sz="quarter" idx="10"/>
          </p:nvPr>
        </p:nvSpPr>
        <p:spPr>
          <a:xfrm>
            <a:off x="269240" y="1038195"/>
            <a:ext cx="11653522" cy="5626556"/>
          </a:xfrm>
        </p:spPr>
        <p:txBody>
          <a:bodyPr>
            <a:normAutofit fontScale="25000" lnSpcReduction="20000"/>
          </a:bodyPr>
          <a:lstStyle/>
          <a:p>
            <a:r>
              <a:rPr lang="en-US" dirty="0"/>
              <a:t># Run User-Java Unit Tests</a:t>
            </a:r>
          </a:p>
          <a:p>
            <a:br>
              <a:rPr lang="en-US" dirty="0"/>
            </a:br>
            <a:r>
              <a:rPr lang="en-US" dirty="0"/>
              <a:t>trigger:</a:t>
            </a:r>
          </a:p>
          <a:p>
            <a:r>
              <a:rPr lang="en-US" dirty="0"/>
              <a:t>  branches:</a:t>
            </a:r>
          </a:p>
          <a:p>
            <a:r>
              <a:rPr lang="en-US" dirty="0"/>
              <a:t>    include:</a:t>
            </a:r>
          </a:p>
          <a:p>
            <a:r>
              <a:rPr lang="en-US" dirty="0"/>
              <a:t>      - '*'</a:t>
            </a:r>
          </a:p>
          <a:p>
            <a:r>
              <a:rPr lang="en-US" dirty="0"/>
              <a:t>    exclude:</a:t>
            </a:r>
          </a:p>
          <a:p>
            <a:r>
              <a:rPr lang="en-US" dirty="0"/>
              <a:t>      - master</a:t>
            </a:r>
          </a:p>
          <a:p>
            <a:r>
              <a:rPr lang="en-US" dirty="0"/>
              <a:t>  paths:</a:t>
            </a:r>
          </a:p>
          <a:p>
            <a:r>
              <a:rPr lang="en-US" dirty="0"/>
              <a:t>    include:</a:t>
            </a:r>
          </a:p>
          <a:p>
            <a:r>
              <a:rPr lang="en-US" dirty="0"/>
              <a:t>    - </a:t>
            </a:r>
            <a:r>
              <a:rPr lang="en-US" dirty="0" err="1"/>
              <a:t>apis</a:t>
            </a:r>
            <a:r>
              <a:rPr lang="en-US" dirty="0"/>
              <a:t>/user-java/*</a:t>
            </a:r>
          </a:p>
          <a:p>
            <a:br>
              <a:rPr lang="en-US" dirty="0"/>
            </a:br>
            <a:r>
              <a:rPr lang="en-US" dirty="0"/>
              <a:t>pool:</a:t>
            </a:r>
          </a:p>
          <a:p>
            <a:r>
              <a:rPr lang="en-US" dirty="0"/>
              <a:t>  </a:t>
            </a:r>
            <a:r>
              <a:rPr lang="en-US" dirty="0" err="1"/>
              <a:t>vmImage</a:t>
            </a:r>
            <a:r>
              <a:rPr lang="en-US" dirty="0"/>
              <a:t>: 'ubuntu-latest'</a:t>
            </a:r>
          </a:p>
          <a:p>
            <a:br>
              <a:rPr lang="en-US" dirty="0"/>
            </a:br>
            <a:r>
              <a:rPr lang="en-US" dirty="0"/>
              <a:t>stages:</a:t>
            </a:r>
          </a:p>
          <a:p>
            <a:r>
              <a:rPr lang="en-US" dirty="0"/>
              <a:t>- stage: </a:t>
            </a:r>
            <a:r>
              <a:rPr lang="en-US" dirty="0" err="1"/>
              <a:t>rununittest</a:t>
            </a:r>
            <a:endParaRPr lang="en-US" dirty="0"/>
          </a:p>
          <a:p>
            <a:r>
              <a:rPr lang="en-US" dirty="0"/>
              <a:t>  </a:t>
            </a:r>
            <a:r>
              <a:rPr lang="en-US" dirty="0" err="1"/>
              <a:t>displayName</a:t>
            </a:r>
            <a:r>
              <a:rPr lang="en-US" dirty="0"/>
              <a:t>: Run unit tests</a:t>
            </a:r>
          </a:p>
          <a:p>
            <a:r>
              <a:rPr lang="en-US" dirty="0"/>
              <a:t>  jobs:  </a:t>
            </a:r>
          </a:p>
          <a:p>
            <a:r>
              <a:rPr lang="en-US" dirty="0"/>
              <a:t>  - job: </a:t>
            </a:r>
            <a:r>
              <a:rPr lang="en-US" dirty="0" err="1"/>
              <a:t>rununittest</a:t>
            </a:r>
            <a:endParaRPr lang="en-US" dirty="0"/>
          </a:p>
          <a:p>
            <a:r>
              <a:rPr lang="en-US" dirty="0"/>
              <a:t>    </a:t>
            </a:r>
            <a:r>
              <a:rPr lang="en-US" dirty="0" err="1"/>
              <a:t>displayName</a:t>
            </a:r>
            <a:r>
              <a:rPr lang="en-US" dirty="0"/>
              <a:t>: Run unit tests</a:t>
            </a:r>
          </a:p>
          <a:p>
            <a:r>
              <a:rPr lang="en-US" dirty="0"/>
              <a:t>    pool:</a:t>
            </a:r>
          </a:p>
          <a:p>
            <a:r>
              <a:rPr lang="en-US" dirty="0"/>
              <a:t>      </a:t>
            </a:r>
            <a:r>
              <a:rPr lang="en-US" dirty="0" err="1"/>
              <a:t>vmImage</a:t>
            </a:r>
            <a:r>
              <a:rPr lang="en-US" dirty="0"/>
              <a:t>: 'ubuntu-latest'</a:t>
            </a:r>
          </a:p>
          <a:p>
            <a:r>
              <a:rPr lang="en-US" dirty="0"/>
              <a:t>    steps:</a:t>
            </a:r>
          </a:p>
          <a:p>
            <a:r>
              <a:rPr lang="en-US" dirty="0"/>
              <a:t>      - task: Maven@3</a:t>
            </a:r>
          </a:p>
          <a:p>
            <a:r>
              <a:rPr lang="en-US" dirty="0"/>
              <a:t>        </a:t>
            </a:r>
            <a:r>
              <a:rPr lang="en-US" dirty="0" err="1"/>
              <a:t>displayName</a:t>
            </a:r>
            <a:r>
              <a:rPr lang="en-US" dirty="0"/>
              <a:t>: Build User-Java</a:t>
            </a:r>
          </a:p>
          <a:p>
            <a:r>
              <a:rPr lang="en-US" dirty="0"/>
              <a:t>        inputs:</a:t>
            </a:r>
          </a:p>
          <a:p>
            <a:r>
              <a:rPr lang="en-US" dirty="0"/>
              <a:t>          </a:t>
            </a:r>
            <a:r>
              <a:rPr lang="en-US" dirty="0" err="1"/>
              <a:t>mavenPomFile</a:t>
            </a:r>
            <a:r>
              <a:rPr lang="en-US" dirty="0"/>
              <a:t>: '</a:t>
            </a:r>
            <a:r>
              <a:rPr lang="en-US" dirty="0" err="1"/>
              <a:t>apis</a:t>
            </a:r>
            <a:r>
              <a:rPr lang="en-US" dirty="0"/>
              <a:t>/user-java/pom.xml'</a:t>
            </a:r>
          </a:p>
          <a:p>
            <a:r>
              <a:rPr lang="en-US" dirty="0"/>
              <a:t>          </a:t>
            </a:r>
            <a:r>
              <a:rPr lang="en-US" dirty="0" err="1"/>
              <a:t>publishJUnitResults</a:t>
            </a:r>
            <a:r>
              <a:rPr lang="en-US" dirty="0"/>
              <a:t>: false</a:t>
            </a:r>
          </a:p>
          <a:p>
            <a:r>
              <a:rPr lang="en-US" dirty="0"/>
              <a:t>          </a:t>
            </a:r>
            <a:r>
              <a:rPr lang="en-US" dirty="0" err="1"/>
              <a:t>javaHomeOption</a:t>
            </a:r>
            <a:r>
              <a:rPr lang="en-US" dirty="0"/>
              <a:t>: '</a:t>
            </a:r>
            <a:r>
              <a:rPr lang="en-US" dirty="0" err="1"/>
              <a:t>JDKVersion</a:t>
            </a:r>
            <a:r>
              <a:rPr lang="en-US" dirty="0"/>
              <a:t>'</a:t>
            </a:r>
          </a:p>
          <a:p>
            <a:r>
              <a:rPr lang="en-US" dirty="0"/>
              <a:t>          </a:t>
            </a:r>
            <a:r>
              <a:rPr lang="en-US" dirty="0" err="1"/>
              <a:t>mavenVersionOption</a:t>
            </a:r>
            <a:r>
              <a:rPr lang="en-US" dirty="0"/>
              <a:t>: 'Default'</a:t>
            </a:r>
          </a:p>
          <a:p>
            <a:r>
              <a:rPr lang="en-US" dirty="0"/>
              <a:t>          </a:t>
            </a:r>
            <a:r>
              <a:rPr lang="en-US" dirty="0" err="1"/>
              <a:t>mavenAuthenticateFeed</a:t>
            </a:r>
            <a:r>
              <a:rPr lang="en-US" dirty="0"/>
              <a:t>: false</a:t>
            </a:r>
          </a:p>
          <a:p>
            <a:r>
              <a:rPr lang="en-US" dirty="0"/>
              <a:t>          </a:t>
            </a:r>
            <a:r>
              <a:rPr lang="en-US" dirty="0" err="1"/>
              <a:t>effectivePomSkip</a:t>
            </a:r>
            <a:r>
              <a:rPr lang="en-US" dirty="0"/>
              <a:t>: false</a:t>
            </a:r>
          </a:p>
          <a:p>
            <a:r>
              <a:rPr lang="en-US" dirty="0"/>
              <a:t>          </a:t>
            </a:r>
            <a:r>
              <a:rPr lang="en-US" dirty="0" err="1"/>
              <a:t>sonarQubeRunAnalysis</a:t>
            </a:r>
            <a:r>
              <a:rPr lang="en-US" dirty="0"/>
              <a:t>: false</a:t>
            </a:r>
          </a:p>
          <a:p>
            <a:r>
              <a:rPr lang="en-US" dirty="0"/>
              <a:t>      - task: Maven@3</a:t>
            </a:r>
          </a:p>
          <a:p>
            <a:r>
              <a:rPr lang="en-US" dirty="0"/>
              <a:t>        </a:t>
            </a:r>
            <a:r>
              <a:rPr lang="en-US" dirty="0" err="1"/>
              <a:t>displayName</a:t>
            </a:r>
            <a:r>
              <a:rPr lang="en-US" dirty="0"/>
              <a:t>: Test User-Java</a:t>
            </a:r>
          </a:p>
          <a:p>
            <a:r>
              <a:rPr lang="en-US" dirty="0"/>
              <a:t>        inputs:</a:t>
            </a:r>
          </a:p>
          <a:p>
            <a:r>
              <a:rPr lang="en-US" dirty="0"/>
              <a:t>          </a:t>
            </a:r>
            <a:r>
              <a:rPr lang="en-US" dirty="0" err="1"/>
              <a:t>mavenPomFile</a:t>
            </a:r>
            <a:r>
              <a:rPr lang="en-US" dirty="0"/>
              <a:t>: '</a:t>
            </a:r>
            <a:r>
              <a:rPr lang="en-US" dirty="0" err="1"/>
              <a:t>apis</a:t>
            </a:r>
            <a:r>
              <a:rPr lang="en-US" dirty="0"/>
              <a:t>/user-java/pom.xml'</a:t>
            </a:r>
          </a:p>
          <a:p>
            <a:r>
              <a:rPr lang="en-US" dirty="0"/>
              <a:t>          goals: 'test'</a:t>
            </a:r>
          </a:p>
          <a:p>
            <a:r>
              <a:rPr lang="en-US" dirty="0"/>
              <a:t>          </a:t>
            </a:r>
            <a:r>
              <a:rPr lang="en-US" dirty="0" err="1"/>
              <a:t>publishJUnitResults</a:t>
            </a:r>
            <a:r>
              <a:rPr lang="en-US" dirty="0"/>
              <a:t>: true</a:t>
            </a:r>
          </a:p>
          <a:p>
            <a:r>
              <a:rPr lang="en-US" dirty="0"/>
              <a:t>          </a:t>
            </a:r>
            <a:r>
              <a:rPr lang="en-US" dirty="0" err="1"/>
              <a:t>testResultsFiles</a:t>
            </a:r>
            <a:r>
              <a:rPr lang="en-US" dirty="0"/>
              <a:t>: '**/TEST-*.xml'</a:t>
            </a:r>
          </a:p>
          <a:p>
            <a:r>
              <a:rPr lang="en-US" dirty="0"/>
              <a:t>          </a:t>
            </a:r>
            <a:r>
              <a:rPr lang="en-US" dirty="0" err="1"/>
              <a:t>javaHomeOption</a:t>
            </a:r>
            <a:r>
              <a:rPr lang="en-US" dirty="0"/>
              <a:t>: '</a:t>
            </a:r>
            <a:r>
              <a:rPr lang="en-US" dirty="0" err="1"/>
              <a:t>JDKVersion</a:t>
            </a:r>
            <a:r>
              <a:rPr lang="en-US" dirty="0"/>
              <a:t>'</a:t>
            </a:r>
          </a:p>
          <a:p>
            <a:r>
              <a:rPr lang="en-US" dirty="0"/>
              <a:t>          </a:t>
            </a:r>
            <a:r>
              <a:rPr lang="en-US" dirty="0" err="1"/>
              <a:t>mavenVersionOption</a:t>
            </a:r>
            <a:r>
              <a:rPr lang="en-US" dirty="0"/>
              <a:t>: 'Default'</a:t>
            </a:r>
          </a:p>
          <a:p>
            <a:r>
              <a:rPr lang="en-US" dirty="0"/>
              <a:t>          </a:t>
            </a:r>
            <a:r>
              <a:rPr lang="en-US" dirty="0" err="1"/>
              <a:t>mavenAuthenticateFeed</a:t>
            </a:r>
            <a:r>
              <a:rPr lang="en-US" dirty="0"/>
              <a:t>: false</a:t>
            </a:r>
          </a:p>
          <a:p>
            <a:r>
              <a:rPr lang="en-US" dirty="0"/>
              <a:t>          </a:t>
            </a:r>
            <a:r>
              <a:rPr lang="en-US" dirty="0" err="1"/>
              <a:t>effectivePomSkip</a:t>
            </a:r>
            <a:r>
              <a:rPr lang="en-US" dirty="0"/>
              <a:t>: false</a:t>
            </a:r>
          </a:p>
          <a:p>
            <a:r>
              <a:rPr lang="en-US" dirty="0"/>
              <a:t>          </a:t>
            </a:r>
            <a:r>
              <a:rPr lang="en-US" dirty="0" err="1"/>
              <a:t>sonarQubeRunAnalysis</a:t>
            </a:r>
            <a:r>
              <a:rPr lang="en-US" dirty="0"/>
              <a:t>: false</a:t>
            </a:r>
          </a:p>
          <a:p>
            <a:r>
              <a:rPr lang="en-US" dirty="0"/>
              <a:t>  - job: </a:t>
            </a:r>
            <a:r>
              <a:rPr lang="en-US" dirty="0" err="1"/>
              <a:t>createworkitem</a:t>
            </a:r>
            <a:endParaRPr lang="en-US" dirty="0"/>
          </a:p>
          <a:p>
            <a:r>
              <a:rPr lang="en-US" dirty="0"/>
              <a:t>    </a:t>
            </a:r>
            <a:r>
              <a:rPr lang="en-US" dirty="0" err="1"/>
              <a:t>displayName</a:t>
            </a:r>
            <a:r>
              <a:rPr lang="en-US" dirty="0"/>
              <a:t>: Create work item on failure</a:t>
            </a:r>
          </a:p>
          <a:p>
            <a:r>
              <a:rPr lang="en-US" dirty="0"/>
              <a:t>    </a:t>
            </a:r>
            <a:r>
              <a:rPr lang="en-US" dirty="0" err="1"/>
              <a:t>dependsOn</a:t>
            </a:r>
            <a:r>
              <a:rPr lang="en-US" dirty="0"/>
              <a:t>: </a:t>
            </a:r>
            <a:r>
              <a:rPr lang="en-US" dirty="0" err="1"/>
              <a:t>rununittest</a:t>
            </a:r>
            <a:endParaRPr lang="en-US" dirty="0"/>
          </a:p>
          <a:p>
            <a:r>
              <a:rPr lang="en-US" dirty="0"/>
              <a:t>    condition: failed() # this job will only run if </a:t>
            </a:r>
            <a:r>
              <a:rPr lang="en-US" dirty="0" err="1"/>
              <a:t>rununittest</a:t>
            </a:r>
            <a:r>
              <a:rPr lang="en-US" dirty="0"/>
              <a:t> fails</a:t>
            </a:r>
          </a:p>
          <a:p>
            <a:r>
              <a:rPr lang="en-US" dirty="0"/>
              <a:t>    steps:</a:t>
            </a:r>
          </a:p>
          <a:p>
            <a:r>
              <a:rPr lang="en-US" dirty="0"/>
              <a:t>      - task: CreateWorkItem@1</a:t>
            </a:r>
          </a:p>
          <a:p>
            <a:r>
              <a:rPr lang="en-US" dirty="0"/>
              <a:t>        </a:t>
            </a:r>
            <a:r>
              <a:rPr lang="en-US" dirty="0" err="1"/>
              <a:t>displayName</a:t>
            </a:r>
            <a:r>
              <a:rPr lang="en-US" dirty="0"/>
              <a:t>: Create work item on failure</a:t>
            </a:r>
          </a:p>
          <a:p>
            <a:r>
              <a:rPr lang="en-US" dirty="0"/>
              <a:t>        inputs:</a:t>
            </a:r>
          </a:p>
          <a:p>
            <a:r>
              <a:rPr lang="en-US" dirty="0"/>
              <a:t>          </a:t>
            </a:r>
            <a:r>
              <a:rPr lang="en-US" dirty="0" err="1"/>
              <a:t>workItemType</a:t>
            </a:r>
            <a:r>
              <a:rPr lang="en-US" dirty="0"/>
              <a:t>: 'Issue'</a:t>
            </a:r>
          </a:p>
          <a:p>
            <a:r>
              <a:rPr lang="en-US" dirty="0"/>
              <a:t>          title: 'Build $(</a:t>
            </a:r>
            <a:r>
              <a:rPr lang="en-US" dirty="0" err="1"/>
              <a:t>Build.BuildId</a:t>
            </a:r>
            <a:r>
              <a:rPr lang="en-US" dirty="0"/>
              <a:t>) failed'</a:t>
            </a:r>
          </a:p>
        </p:txBody>
      </p:sp>
    </p:spTree>
    <p:extLst>
      <p:ext uri="{BB962C8B-B14F-4D97-AF65-F5344CB8AC3E}">
        <p14:creationId xmlns:p14="http://schemas.microsoft.com/office/powerpoint/2010/main" val="317374102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53920E-9805-4F18-ACC7-6F6C3F5165AD}"/>
              </a:ext>
            </a:extLst>
          </p:cNvPr>
          <p:cNvPicPr>
            <a:picLocks noChangeAspect="1"/>
          </p:cNvPicPr>
          <p:nvPr/>
        </p:nvPicPr>
        <p:blipFill>
          <a:blip r:embed="rId2"/>
          <a:stretch>
            <a:fillRect/>
          </a:stretch>
        </p:blipFill>
        <p:spPr>
          <a:xfrm>
            <a:off x="273441" y="2181359"/>
            <a:ext cx="4466667" cy="2152381"/>
          </a:xfrm>
          <a:prstGeom prst="rect">
            <a:avLst/>
          </a:prstGeom>
        </p:spPr>
      </p:pic>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a:t>
            </a:r>
            <a:r>
              <a:rPr lang="en-US" dirty="0" err="1"/>
              <a:t>UserProfile</a:t>
            </a:r>
            <a:r>
              <a:rPr lang="en-US" dirty="0"/>
              <a:t>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71800C98-0A6E-4702-948C-4394818986EB}"/>
              </a:ext>
            </a:extLst>
          </p:cNvPr>
          <p:cNvSpPr/>
          <p:nvPr/>
        </p:nvSpPr>
        <p:spPr bwMode="auto">
          <a:xfrm>
            <a:off x="357231" y="2736708"/>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9" idx="1"/>
          </p:cNvCxnSpPr>
          <p:nvPr/>
        </p:nvCxnSpPr>
        <p:spPr>
          <a:xfrm>
            <a:off x="2708911" y="2997129"/>
            <a:ext cx="3673021" cy="585303"/>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B158950-F2F0-47C4-B52C-76A0BF3974A4}"/>
              </a:ext>
            </a:extLst>
          </p:cNvPr>
          <p:cNvPicPr>
            <a:picLocks noChangeAspect="1"/>
          </p:cNvPicPr>
          <p:nvPr/>
        </p:nvPicPr>
        <p:blipFill>
          <a:blip r:embed="rId3"/>
          <a:stretch>
            <a:fillRect/>
          </a:stretch>
        </p:blipFill>
        <p:spPr>
          <a:xfrm>
            <a:off x="6381932" y="1168146"/>
            <a:ext cx="3904762" cy="4828571"/>
          </a:xfrm>
          <a:prstGeom prst="rect">
            <a:avLst/>
          </a:prstGeom>
        </p:spPr>
      </p:pic>
    </p:spTree>
    <p:extLst>
      <p:ext uri="{BB962C8B-B14F-4D97-AF65-F5344CB8AC3E}">
        <p14:creationId xmlns:p14="http://schemas.microsoft.com/office/powerpoint/2010/main" val="423281498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53920E-9805-4F18-ACC7-6F6C3F5165AD}"/>
              </a:ext>
            </a:extLst>
          </p:cNvPr>
          <p:cNvPicPr>
            <a:picLocks noChangeAspect="1"/>
          </p:cNvPicPr>
          <p:nvPr/>
        </p:nvPicPr>
        <p:blipFill>
          <a:blip r:embed="rId2"/>
          <a:stretch>
            <a:fillRect/>
          </a:stretch>
        </p:blipFill>
        <p:spPr>
          <a:xfrm>
            <a:off x="273441" y="2181359"/>
            <a:ext cx="4466667" cy="2152381"/>
          </a:xfrm>
          <a:prstGeom prst="rect">
            <a:avLst/>
          </a:prstGeom>
        </p:spPr>
      </p:pic>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a:t>
            </a:r>
            <a:r>
              <a:rPr lang="en-US" dirty="0" err="1"/>
              <a:t>UserProfile</a:t>
            </a:r>
            <a:r>
              <a:rPr lang="en-US" dirty="0"/>
              <a:t>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71800C98-0A6E-4702-948C-4394818986EB}"/>
              </a:ext>
            </a:extLst>
          </p:cNvPr>
          <p:cNvSpPr/>
          <p:nvPr/>
        </p:nvSpPr>
        <p:spPr bwMode="auto">
          <a:xfrm>
            <a:off x="269240" y="3257549"/>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5" idx="1"/>
          </p:cNvCxnSpPr>
          <p:nvPr/>
        </p:nvCxnSpPr>
        <p:spPr>
          <a:xfrm>
            <a:off x="2620920" y="3517970"/>
            <a:ext cx="3761012" cy="3223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48CCEE-CFF2-4692-91D9-EB98F7B3D070}"/>
              </a:ext>
            </a:extLst>
          </p:cNvPr>
          <p:cNvPicPr>
            <a:picLocks noChangeAspect="1"/>
          </p:cNvPicPr>
          <p:nvPr/>
        </p:nvPicPr>
        <p:blipFill>
          <a:blip r:embed="rId3"/>
          <a:stretch>
            <a:fillRect/>
          </a:stretch>
        </p:blipFill>
        <p:spPr>
          <a:xfrm>
            <a:off x="6381932" y="1012106"/>
            <a:ext cx="3847619" cy="5076190"/>
          </a:xfrm>
          <a:prstGeom prst="rect">
            <a:avLst/>
          </a:prstGeom>
        </p:spPr>
      </p:pic>
    </p:spTree>
    <p:extLst>
      <p:ext uri="{BB962C8B-B14F-4D97-AF65-F5344CB8AC3E}">
        <p14:creationId xmlns:p14="http://schemas.microsoft.com/office/powerpoint/2010/main" val="194448062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53920E-9805-4F18-ACC7-6F6C3F5165AD}"/>
              </a:ext>
            </a:extLst>
          </p:cNvPr>
          <p:cNvPicPr>
            <a:picLocks noChangeAspect="1"/>
          </p:cNvPicPr>
          <p:nvPr/>
        </p:nvPicPr>
        <p:blipFill>
          <a:blip r:embed="rId2"/>
          <a:stretch>
            <a:fillRect/>
          </a:stretch>
        </p:blipFill>
        <p:spPr>
          <a:xfrm>
            <a:off x="273441" y="2181359"/>
            <a:ext cx="4466667" cy="2152381"/>
          </a:xfrm>
          <a:prstGeom prst="rect">
            <a:avLst/>
          </a:prstGeom>
        </p:spPr>
      </p:pic>
      <p:sp>
        <p:nvSpPr>
          <p:cNvPr id="2" name="Title 1">
            <a:extLst>
              <a:ext uri="{FF2B5EF4-FFF2-40B4-BE49-F238E27FC236}">
                <a16:creationId xmlns:a16="http://schemas.microsoft.com/office/drawing/2014/main" id="{A4BB3C2F-1E2E-4D36-8AA7-0B61C851DD19}"/>
              </a:ext>
            </a:extLst>
          </p:cNvPr>
          <p:cNvSpPr>
            <a:spLocks noGrp="1"/>
          </p:cNvSpPr>
          <p:nvPr>
            <p:ph type="title"/>
          </p:nvPr>
        </p:nvSpPr>
        <p:spPr/>
        <p:txBody>
          <a:bodyPr/>
          <a:lstStyle/>
          <a:p>
            <a:r>
              <a:rPr lang="en-US" dirty="0"/>
              <a:t>Challenge 3 MVP – Azure DevOps – </a:t>
            </a:r>
            <a:r>
              <a:rPr lang="en-US" dirty="0" err="1"/>
              <a:t>UserProfile</a:t>
            </a:r>
            <a:r>
              <a:rPr lang="en-US" dirty="0"/>
              <a:t> Classic Editor</a:t>
            </a:r>
          </a:p>
        </p:txBody>
      </p:sp>
      <p:sp>
        <p:nvSpPr>
          <p:cNvPr id="3" name="Text Placeholder 2">
            <a:extLst>
              <a:ext uri="{FF2B5EF4-FFF2-40B4-BE49-F238E27FC236}">
                <a16:creationId xmlns:a16="http://schemas.microsoft.com/office/drawing/2014/main" id="{610F7915-12D7-49A9-8023-07CF8AA6C1BC}"/>
              </a:ext>
            </a:extLst>
          </p:cNvPr>
          <p:cNvSpPr>
            <a:spLocks noGrp="1"/>
          </p:cNvSpPr>
          <p:nvPr>
            <p:ph type="body" sz="quarter" idx="10"/>
          </p:nvPr>
        </p:nvSpPr>
        <p:spPr/>
        <p:txBody>
          <a:bodyPr/>
          <a:lstStyle/>
          <a:p>
            <a:endParaRPr lang="en-US"/>
          </a:p>
        </p:txBody>
      </p:sp>
      <p:sp>
        <p:nvSpPr>
          <p:cNvPr id="6" name="Rectangle 5">
            <a:extLst>
              <a:ext uri="{FF2B5EF4-FFF2-40B4-BE49-F238E27FC236}">
                <a16:creationId xmlns:a16="http://schemas.microsoft.com/office/drawing/2014/main" id="{71800C98-0A6E-4702-948C-4394818986EB}"/>
              </a:ext>
            </a:extLst>
          </p:cNvPr>
          <p:cNvSpPr/>
          <p:nvPr/>
        </p:nvSpPr>
        <p:spPr bwMode="auto">
          <a:xfrm>
            <a:off x="269240" y="3766458"/>
            <a:ext cx="2351680" cy="52084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0F83F3B-8553-4E3B-87A9-9551F18C6C9B}"/>
              </a:ext>
            </a:extLst>
          </p:cNvPr>
          <p:cNvCxnSpPr>
            <a:cxnSpLocks/>
            <a:stCxn id="6" idx="3"/>
            <a:endCxn id="9" idx="1"/>
          </p:cNvCxnSpPr>
          <p:nvPr/>
        </p:nvCxnSpPr>
        <p:spPr>
          <a:xfrm flipV="1">
            <a:off x="2620920" y="3766458"/>
            <a:ext cx="3770536" cy="26042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EE70EF5-F408-4DE0-BCD4-145E9F89D39D}"/>
              </a:ext>
            </a:extLst>
          </p:cNvPr>
          <p:cNvPicPr>
            <a:picLocks noChangeAspect="1"/>
          </p:cNvPicPr>
          <p:nvPr/>
        </p:nvPicPr>
        <p:blipFill>
          <a:blip r:embed="rId3"/>
          <a:stretch>
            <a:fillRect/>
          </a:stretch>
        </p:blipFill>
        <p:spPr>
          <a:xfrm>
            <a:off x="6391456" y="1204553"/>
            <a:ext cx="3885714" cy="5123809"/>
          </a:xfrm>
          <a:prstGeom prst="rect">
            <a:avLst/>
          </a:prstGeom>
        </p:spPr>
      </p:pic>
    </p:spTree>
    <p:extLst>
      <p:ext uri="{BB962C8B-B14F-4D97-AF65-F5344CB8AC3E}">
        <p14:creationId xmlns:p14="http://schemas.microsoft.com/office/powerpoint/2010/main" val="4636157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EA80B-A428-4F92-BC72-47C4A7C0F735}"/>
              </a:ext>
            </a:extLst>
          </p:cNvPr>
          <p:cNvSpPr>
            <a:spLocks noGrp="1"/>
          </p:cNvSpPr>
          <p:nvPr>
            <p:ph type="body" sz="quarter" idx="4294967295"/>
          </p:nvPr>
        </p:nvSpPr>
        <p:spPr>
          <a:xfrm>
            <a:off x="538163" y="290513"/>
            <a:ext cx="11653837" cy="6278562"/>
          </a:xfrm>
        </p:spPr>
        <p:txBody>
          <a:bodyPr/>
          <a:lstStyle/>
          <a:p>
            <a:pPr marL="0" indent="0">
              <a:buNone/>
            </a:pPr>
            <a:r>
              <a:rPr lang="en-US" sz="2400" dirty="0"/>
              <a:t>We ask you to take a </a:t>
            </a:r>
            <a:r>
              <a:rPr lang="en-US" sz="2400" dirty="0">
                <a:latin typeface="Segoe UI Semibold" panose="020B0702040204020203" pitchFamily="34" charset="0"/>
                <a:cs typeface="Segoe UI Semibold" panose="020B0702040204020203" pitchFamily="34" charset="0"/>
              </a:rPr>
              <a:t>leadership role in helping to ensure this event is a success for your peers and our customers</a:t>
            </a:r>
            <a:r>
              <a:rPr lang="en-US" sz="2400" dirty="0"/>
              <a:t>. How you can help:</a:t>
            </a:r>
          </a:p>
          <a:p>
            <a:pPr marL="0" indent="0">
              <a:buNone/>
            </a:pPr>
            <a:endParaRPr lang="en-US" sz="2400" dirty="0"/>
          </a:p>
          <a:p>
            <a:pPr marL="514350" indent="-514350">
              <a:buFont typeface="+mj-lt"/>
              <a:buAutoNum type="arabicPeriod"/>
            </a:pPr>
            <a:r>
              <a:rPr lang="en-US" sz="2400" dirty="0">
                <a:latin typeface="Segoe UI Semibold" panose="020B0702040204020203" pitchFamily="34" charset="0"/>
                <a:cs typeface="Segoe UI Semibold" panose="020B0702040204020203" pitchFamily="34" charset="0"/>
              </a:rPr>
              <a:t>Prioritize the satisfaction of our customers and partners </a:t>
            </a:r>
            <a:r>
              <a:rPr lang="en-US" sz="2400" dirty="0"/>
              <a:t>above all else. Extend your kindness and courtesy to all other attendees and help event staff as needed.</a:t>
            </a:r>
          </a:p>
          <a:p>
            <a:pPr marL="514350" indent="-514350">
              <a:buFont typeface="+mj-lt"/>
              <a:buAutoNum type="arabicPeriod"/>
            </a:pPr>
            <a:r>
              <a:rPr lang="en-US" sz="2400" dirty="0"/>
              <a:t>Ensure all attendees are </a:t>
            </a:r>
            <a:r>
              <a:rPr lang="en-US" sz="2400" dirty="0">
                <a:latin typeface="Segoe UI Semibold" panose="020B0702040204020203" pitchFamily="34" charset="0"/>
                <a:cs typeface="Segoe UI Semibold" panose="020B0702040204020203" pitchFamily="34" charset="0"/>
              </a:rPr>
              <a:t>respectful and supportive of other attendees</a:t>
            </a:r>
            <a:r>
              <a:rPr lang="en-US" sz="2400" dirty="0"/>
              <a:t>. If someone is being excluded, ignored or interrupted, please take time to politely direct the group to be respectful. E.g. “I don’t think they have finished their thought”</a:t>
            </a:r>
          </a:p>
          <a:p>
            <a:pPr marL="514350" indent="-514350">
              <a:buFont typeface="+mj-lt"/>
              <a:buAutoNum type="arabicPeriod"/>
            </a:pPr>
            <a:r>
              <a:rPr lang="en-US" sz="2400" dirty="0">
                <a:latin typeface="Segoe UI Semibold" panose="020B0702040204020203" pitchFamily="34" charset="0"/>
                <a:cs typeface="Segoe UI Semibold" panose="020B0702040204020203" pitchFamily="34" charset="0"/>
              </a:rPr>
              <a:t>Immediately report any incidents to the Event Crew </a:t>
            </a:r>
            <a:r>
              <a:rPr lang="en-US" sz="2400" dirty="0"/>
              <a:t>that are harassing or disrespectful regardless of gender, race, sexual orientation or disability.</a:t>
            </a:r>
          </a:p>
          <a:p>
            <a:pPr marL="514350" indent="-514350">
              <a:buFont typeface="+mj-lt"/>
              <a:buAutoNum type="arabicPeriod"/>
            </a:pPr>
            <a:r>
              <a:rPr lang="en-US" sz="2400" dirty="0"/>
              <a:t>Remember that while there will be a number of Microsoft employees hacking through the challenges, the majority of attendees are external. </a:t>
            </a:r>
            <a:r>
              <a:rPr lang="en-US" sz="2400" dirty="0">
                <a:latin typeface="Segoe UI Semibold" panose="020B0702040204020203" pitchFamily="34" charset="0"/>
                <a:cs typeface="Segoe UI Semibold" panose="020B0702040204020203" pitchFamily="34" charset="0"/>
              </a:rPr>
              <a:t>Please refrain from discussing any Microsoft confidential information at the event or ancillary activities</a:t>
            </a:r>
            <a:r>
              <a:rPr lang="en-US" sz="2400" dirty="0"/>
              <a:t>. </a:t>
            </a:r>
          </a:p>
          <a:p>
            <a:pPr marL="514350" indent="-514350">
              <a:buFont typeface="+mj-lt"/>
              <a:buAutoNum type="arabicPeriod"/>
            </a:pPr>
            <a:r>
              <a:rPr lang="en-US" sz="2400" dirty="0"/>
              <a:t>Do not use open forums with Microsoft SMEs (e.g. lunchtime presentations) to ask internal or “Hardball” questions. </a:t>
            </a:r>
            <a:r>
              <a:rPr lang="en-US" sz="2400" dirty="0">
                <a:latin typeface="Segoe UI Semibold" panose="020B0702040204020203" pitchFamily="34" charset="0"/>
                <a:cs typeface="Segoe UI Semibold" panose="020B0702040204020203" pitchFamily="34" charset="0"/>
              </a:rPr>
              <a:t>Microsoft attendees should instead find private time to ask these questions or provide feedback</a:t>
            </a:r>
            <a:r>
              <a:rPr lang="en-US" sz="2400" dirty="0"/>
              <a:t>.</a:t>
            </a:r>
          </a:p>
        </p:txBody>
      </p:sp>
    </p:spTree>
    <p:extLst>
      <p:ext uri="{BB962C8B-B14F-4D97-AF65-F5344CB8AC3E}">
        <p14:creationId xmlns:p14="http://schemas.microsoft.com/office/powerpoint/2010/main" val="19975921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7911-6851-4B79-9EB4-348AC9C12418}"/>
              </a:ext>
            </a:extLst>
          </p:cNvPr>
          <p:cNvSpPr>
            <a:spLocks noGrp="1"/>
          </p:cNvSpPr>
          <p:nvPr>
            <p:ph type="title"/>
          </p:nvPr>
        </p:nvSpPr>
        <p:spPr/>
        <p:txBody>
          <a:bodyPr/>
          <a:lstStyle/>
          <a:p>
            <a:r>
              <a:rPr lang="en-US" dirty="0"/>
              <a:t>Challenge 3 MVP – Azure DevOps – </a:t>
            </a:r>
            <a:r>
              <a:rPr lang="en-US" dirty="0" err="1"/>
              <a:t>UserProfile</a:t>
            </a:r>
            <a:r>
              <a:rPr lang="en-US" dirty="0"/>
              <a:t> YAML</a:t>
            </a:r>
          </a:p>
        </p:txBody>
      </p:sp>
      <p:sp>
        <p:nvSpPr>
          <p:cNvPr id="5" name="Text Placeholder 4">
            <a:extLst>
              <a:ext uri="{FF2B5EF4-FFF2-40B4-BE49-F238E27FC236}">
                <a16:creationId xmlns:a16="http://schemas.microsoft.com/office/drawing/2014/main" id="{5F548F50-00F4-4AD2-9382-FFA4532174ED}"/>
              </a:ext>
            </a:extLst>
          </p:cNvPr>
          <p:cNvSpPr>
            <a:spLocks noGrp="1"/>
          </p:cNvSpPr>
          <p:nvPr>
            <p:ph type="body" sz="quarter" idx="10"/>
          </p:nvPr>
        </p:nvSpPr>
        <p:spPr>
          <a:xfrm>
            <a:off x="269240" y="1038195"/>
            <a:ext cx="11653522" cy="5626556"/>
          </a:xfrm>
        </p:spPr>
        <p:txBody>
          <a:bodyPr>
            <a:normAutofit fontScale="25000" lnSpcReduction="20000"/>
          </a:bodyPr>
          <a:lstStyle/>
          <a:p>
            <a:r>
              <a:rPr lang="en-US" dirty="0"/>
              <a:t># Run </a:t>
            </a:r>
            <a:r>
              <a:rPr lang="en-US" dirty="0" err="1"/>
              <a:t>UserProfile</a:t>
            </a:r>
            <a:r>
              <a:rPr lang="en-US" dirty="0"/>
              <a:t> Unit Tests</a:t>
            </a:r>
          </a:p>
          <a:p>
            <a:br>
              <a:rPr lang="en-US" dirty="0"/>
            </a:br>
            <a:r>
              <a:rPr lang="en-US" dirty="0"/>
              <a:t>trigger:</a:t>
            </a:r>
          </a:p>
          <a:p>
            <a:r>
              <a:rPr lang="en-US" dirty="0"/>
              <a:t>  branches:</a:t>
            </a:r>
          </a:p>
          <a:p>
            <a:r>
              <a:rPr lang="en-US" dirty="0"/>
              <a:t>    include:</a:t>
            </a:r>
          </a:p>
          <a:p>
            <a:r>
              <a:rPr lang="en-US" dirty="0"/>
              <a:t>      - '*'</a:t>
            </a:r>
          </a:p>
          <a:p>
            <a:r>
              <a:rPr lang="en-US" dirty="0"/>
              <a:t>    exclude:</a:t>
            </a:r>
          </a:p>
          <a:p>
            <a:r>
              <a:rPr lang="en-US" dirty="0"/>
              <a:t>      - master</a:t>
            </a:r>
          </a:p>
          <a:p>
            <a:r>
              <a:rPr lang="en-US" dirty="0"/>
              <a:t>  paths:</a:t>
            </a:r>
          </a:p>
          <a:p>
            <a:r>
              <a:rPr lang="en-US" dirty="0"/>
              <a:t>    include:</a:t>
            </a:r>
          </a:p>
          <a:p>
            <a:r>
              <a:rPr lang="en-US" dirty="0"/>
              <a:t>    - </a:t>
            </a:r>
            <a:r>
              <a:rPr lang="en-US" dirty="0" err="1"/>
              <a:t>apis</a:t>
            </a:r>
            <a:r>
              <a:rPr lang="en-US" dirty="0"/>
              <a:t>/</a:t>
            </a:r>
            <a:r>
              <a:rPr lang="en-US" dirty="0" err="1"/>
              <a:t>userprofile</a:t>
            </a:r>
            <a:r>
              <a:rPr lang="en-US" dirty="0"/>
              <a:t>/*</a:t>
            </a:r>
          </a:p>
          <a:p>
            <a:br>
              <a:rPr lang="en-US" dirty="0"/>
            </a:br>
            <a:r>
              <a:rPr lang="en-US" dirty="0"/>
              <a:t>pool:</a:t>
            </a:r>
          </a:p>
          <a:p>
            <a:r>
              <a:rPr lang="en-US" dirty="0"/>
              <a:t>  </a:t>
            </a:r>
            <a:r>
              <a:rPr lang="en-US" dirty="0" err="1"/>
              <a:t>vmImage</a:t>
            </a:r>
            <a:r>
              <a:rPr lang="en-US" dirty="0"/>
              <a:t>: 'ubuntu-latest'</a:t>
            </a:r>
          </a:p>
          <a:p>
            <a:br>
              <a:rPr lang="en-US" dirty="0"/>
            </a:br>
            <a:r>
              <a:rPr lang="en-US" dirty="0"/>
              <a:t>stages:</a:t>
            </a:r>
          </a:p>
          <a:p>
            <a:r>
              <a:rPr lang="en-US" dirty="0"/>
              <a:t>- stage: </a:t>
            </a:r>
            <a:r>
              <a:rPr lang="en-US" dirty="0" err="1"/>
              <a:t>rununittest</a:t>
            </a:r>
            <a:endParaRPr lang="en-US" dirty="0"/>
          </a:p>
          <a:p>
            <a:r>
              <a:rPr lang="en-US" dirty="0"/>
              <a:t>  </a:t>
            </a:r>
            <a:r>
              <a:rPr lang="en-US" dirty="0" err="1"/>
              <a:t>displayName</a:t>
            </a:r>
            <a:r>
              <a:rPr lang="en-US" dirty="0"/>
              <a:t>: Run unit tests</a:t>
            </a:r>
          </a:p>
          <a:p>
            <a:r>
              <a:rPr lang="en-US" dirty="0"/>
              <a:t>  jobs:  </a:t>
            </a:r>
          </a:p>
          <a:p>
            <a:r>
              <a:rPr lang="en-US" dirty="0"/>
              <a:t>  - job: </a:t>
            </a:r>
            <a:r>
              <a:rPr lang="en-US" dirty="0" err="1"/>
              <a:t>rununittest</a:t>
            </a:r>
            <a:endParaRPr lang="en-US" dirty="0"/>
          </a:p>
          <a:p>
            <a:r>
              <a:rPr lang="en-US" dirty="0"/>
              <a:t>    </a:t>
            </a:r>
            <a:r>
              <a:rPr lang="en-US" dirty="0" err="1"/>
              <a:t>displayName</a:t>
            </a:r>
            <a:r>
              <a:rPr lang="en-US" dirty="0"/>
              <a:t>: Run unit tests</a:t>
            </a:r>
          </a:p>
          <a:p>
            <a:r>
              <a:rPr lang="en-US" dirty="0"/>
              <a:t>    pool:</a:t>
            </a:r>
          </a:p>
          <a:p>
            <a:r>
              <a:rPr lang="en-US" dirty="0"/>
              <a:t>      </a:t>
            </a:r>
            <a:r>
              <a:rPr lang="en-US" dirty="0" err="1"/>
              <a:t>vmImage</a:t>
            </a:r>
            <a:r>
              <a:rPr lang="en-US" dirty="0"/>
              <a:t>: 'ubuntu-latest'</a:t>
            </a:r>
          </a:p>
          <a:p>
            <a:r>
              <a:rPr lang="en-US" dirty="0"/>
              <a:t>    steps:</a:t>
            </a:r>
          </a:p>
          <a:p>
            <a:r>
              <a:rPr lang="en-US" dirty="0"/>
              <a:t>      - task: Npm@1</a:t>
            </a:r>
          </a:p>
          <a:p>
            <a:r>
              <a:rPr lang="en-US" dirty="0"/>
              <a:t>        </a:t>
            </a:r>
            <a:r>
              <a:rPr lang="en-US" dirty="0" err="1"/>
              <a:t>displayName</a:t>
            </a:r>
            <a:r>
              <a:rPr lang="en-US" dirty="0"/>
              <a:t>: </a:t>
            </a:r>
            <a:r>
              <a:rPr lang="en-US" dirty="0" err="1"/>
              <a:t>npm</a:t>
            </a:r>
            <a:r>
              <a:rPr lang="en-US" dirty="0"/>
              <a:t> install</a:t>
            </a:r>
          </a:p>
          <a:p>
            <a:r>
              <a:rPr lang="en-US" dirty="0"/>
              <a:t>        inputs:</a:t>
            </a:r>
          </a:p>
          <a:p>
            <a:r>
              <a:rPr lang="en-US" dirty="0"/>
              <a:t>          command: 'install'</a:t>
            </a:r>
          </a:p>
          <a:p>
            <a:r>
              <a:rPr lang="en-US" dirty="0"/>
              <a:t>          </a:t>
            </a:r>
            <a:r>
              <a:rPr lang="en-US" dirty="0" err="1"/>
              <a:t>workingDir</a:t>
            </a:r>
            <a:r>
              <a:rPr lang="en-US" dirty="0"/>
              <a:t>: '</a:t>
            </a:r>
            <a:r>
              <a:rPr lang="en-US" dirty="0" err="1"/>
              <a:t>apis</a:t>
            </a:r>
            <a:r>
              <a:rPr lang="en-US" dirty="0"/>
              <a:t>/</a:t>
            </a:r>
            <a:r>
              <a:rPr lang="en-US" dirty="0" err="1"/>
              <a:t>userprofile</a:t>
            </a:r>
            <a:r>
              <a:rPr lang="en-US" dirty="0"/>
              <a:t>'</a:t>
            </a:r>
          </a:p>
          <a:p>
            <a:r>
              <a:rPr lang="en-US" dirty="0"/>
              <a:t>      - task: Npm@1</a:t>
            </a:r>
          </a:p>
          <a:p>
            <a:r>
              <a:rPr lang="en-US" dirty="0"/>
              <a:t>        </a:t>
            </a:r>
            <a:r>
              <a:rPr lang="en-US" dirty="0" err="1"/>
              <a:t>displayName</a:t>
            </a:r>
            <a:r>
              <a:rPr lang="en-US" dirty="0"/>
              <a:t>: </a:t>
            </a:r>
            <a:r>
              <a:rPr lang="en-US" dirty="0" err="1"/>
              <a:t>npm</a:t>
            </a:r>
            <a:r>
              <a:rPr lang="en-US" dirty="0"/>
              <a:t> test</a:t>
            </a:r>
          </a:p>
          <a:p>
            <a:r>
              <a:rPr lang="en-US" dirty="0"/>
              <a:t>        inputs:</a:t>
            </a:r>
          </a:p>
          <a:p>
            <a:r>
              <a:rPr lang="en-US" dirty="0"/>
              <a:t>          command: 'custom'</a:t>
            </a:r>
          </a:p>
          <a:p>
            <a:r>
              <a:rPr lang="en-US" dirty="0"/>
              <a:t>          </a:t>
            </a:r>
            <a:r>
              <a:rPr lang="en-US" dirty="0" err="1"/>
              <a:t>workingDir</a:t>
            </a:r>
            <a:r>
              <a:rPr lang="en-US" dirty="0"/>
              <a:t>: '</a:t>
            </a:r>
            <a:r>
              <a:rPr lang="en-US" dirty="0" err="1"/>
              <a:t>apis</a:t>
            </a:r>
            <a:r>
              <a:rPr lang="en-US" dirty="0"/>
              <a:t>/</a:t>
            </a:r>
            <a:r>
              <a:rPr lang="en-US" dirty="0" err="1"/>
              <a:t>userprofile</a:t>
            </a:r>
            <a:r>
              <a:rPr lang="en-US" dirty="0"/>
              <a:t>'</a:t>
            </a:r>
          </a:p>
          <a:p>
            <a:r>
              <a:rPr lang="en-US" dirty="0"/>
              <a:t>          </a:t>
            </a:r>
            <a:r>
              <a:rPr lang="en-US" dirty="0" err="1"/>
              <a:t>customCommand</a:t>
            </a:r>
            <a:r>
              <a:rPr lang="en-US" dirty="0"/>
              <a:t>: 'run test'</a:t>
            </a:r>
          </a:p>
          <a:p>
            <a:r>
              <a:rPr lang="en-US" dirty="0"/>
              <a:t>      - task: Npm@1</a:t>
            </a:r>
          </a:p>
          <a:p>
            <a:r>
              <a:rPr lang="en-US" dirty="0"/>
              <a:t>        </a:t>
            </a:r>
            <a:r>
              <a:rPr lang="en-US" dirty="0" err="1"/>
              <a:t>displayName</a:t>
            </a:r>
            <a:r>
              <a:rPr lang="en-US" dirty="0"/>
              <a:t>: </a:t>
            </a:r>
            <a:r>
              <a:rPr lang="en-US" dirty="0" err="1"/>
              <a:t>npm</a:t>
            </a:r>
            <a:r>
              <a:rPr lang="en-US" dirty="0"/>
              <a:t> cover</a:t>
            </a:r>
          </a:p>
          <a:p>
            <a:r>
              <a:rPr lang="en-US" dirty="0"/>
              <a:t>        inputs:</a:t>
            </a:r>
          </a:p>
          <a:p>
            <a:r>
              <a:rPr lang="en-US" dirty="0"/>
              <a:t>          command: 'custom'</a:t>
            </a:r>
          </a:p>
          <a:p>
            <a:r>
              <a:rPr lang="en-US" dirty="0"/>
              <a:t>          </a:t>
            </a:r>
            <a:r>
              <a:rPr lang="en-US" dirty="0" err="1"/>
              <a:t>workingDir</a:t>
            </a:r>
            <a:r>
              <a:rPr lang="en-US" dirty="0"/>
              <a:t>: '</a:t>
            </a:r>
            <a:r>
              <a:rPr lang="en-US" dirty="0" err="1"/>
              <a:t>apis</a:t>
            </a:r>
            <a:r>
              <a:rPr lang="en-US" dirty="0"/>
              <a:t>/</a:t>
            </a:r>
            <a:r>
              <a:rPr lang="en-US" dirty="0" err="1"/>
              <a:t>userprofile</a:t>
            </a:r>
            <a:r>
              <a:rPr lang="en-US" dirty="0"/>
              <a:t>'</a:t>
            </a:r>
          </a:p>
          <a:p>
            <a:r>
              <a:rPr lang="en-US" dirty="0"/>
              <a:t>          </a:t>
            </a:r>
            <a:r>
              <a:rPr lang="en-US" dirty="0" err="1"/>
              <a:t>customCommand</a:t>
            </a:r>
            <a:r>
              <a:rPr lang="en-US" dirty="0"/>
              <a:t>: 'run cover'</a:t>
            </a:r>
          </a:p>
          <a:p>
            <a:r>
              <a:rPr lang="en-US" dirty="0"/>
              <a:t>  - job: </a:t>
            </a:r>
            <a:r>
              <a:rPr lang="en-US" dirty="0" err="1"/>
              <a:t>createworkitem</a:t>
            </a:r>
            <a:endParaRPr lang="en-US" dirty="0"/>
          </a:p>
          <a:p>
            <a:r>
              <a:rPr lang="en-US" dirty="0"/>
              <a:t>    </a:t>
            </a:r>
            <a:r>
              <a:rPr lang="en-US" dirty="0" err="1"/>
              <a:t>displayName</a:t>
            </a:r>
            <a:r>
              <a:rPr lang="en-US" dirty="0"/>
              <a:t>: Create work item on failure</a:t>
            </a:r>
          </a:p>
          <a:p>
            <a:r>
              <a:rPr lang="en-US" dirty="0"/>
              <a:t>    </a:t>
            </a:r>
            <a:r>
              <a:rPr lang="en-US" dirty="0" err="1"/>
              <a:t>dependsOn</a:t>
            </a:r>
            <a:r>
              <a:rPr lang="en-US" dirty="0"/>
              <a:t>: </a:t>
            </a:r>
            <a:r>
              <a:rPr lang="en-US" dirty="0" err="1"/>
              <a:t>rununittest</a:t>
            </a:r>
            <a:endParaRPr lang="en-US" dirty="0"/>
          </a:p>
          <a:p>
            <a:r>
              <a:rPr lang="en-US" dirty="0"/>
              <a:t>    condition: failed() # this job will only run if </a:t>
            </a:r>
            <a:r>
              <a:rPr lang="en-US" dirty="0" err="1"/>
              <a:t>rununittest</a:t>
            </a:r>
            <a:r>
              <a:rPr lang="en-US" dirty="0"/>
              <a:t> fails</a:t>
            </a:r>
          </a:p>
          <a:p>
            <a:r>
              <a:rPr lang="en-US" dirty="0"/>
              <a:t>    steps:</a:t>
            </a:r>
          </a:p>
          <a:p>
            <a:r>
              <a:rPr lang="en-US" dirty="0"/>
              <a:t>      - task: CreateWorkItem@1</a:t>
            </a:r>
          </a:p>
          <a:p>
            <a:r>
              <a:rPr lang="en-US" dirty="0"/>
              <a:t>        </a:t>
            </a:r>
            <a:r>
              <a:rPr lang="en-US" dirty="0" err="1"/>
              <a:t>displayName</a:t>
            </a:r>
            <a:r>
              <a:rPr lang="en-US" dirty="0"/>
              <a:t>: Create work item on failure</a:t>
            </a:r>
          </a:p>
          <a:p>
            <a:r>
              <a:rPr lang="en-US" dirty="0"/>
              <a:t>        inputs:</a:t>
            </a:r>
          </a:p>
          <a:p>
            <a:r>
              <a:rPr lang="en-US" dirty="0"/>
              <a:t>          </a:t>
            </a:r>
            <a:r>
              <a:rPr lang="en-US" dirty="0" err="1"/>
              <a:t>workItemType</a:t>
            </a:r>
            <a:r>
              <a:rPr lang="en-US" dirty="0"/>
              <a:t>: 'Issue'</a:t>
            </a:r>
          </a:p>
          <a:p>
            <a:r>
              <a:rPr lang="en-US" dirty="0"/>
              <a:t>          title: 'Build $(</a:t>
            </a:r>
            <a:r>
              <a:rPr lang="en-US" dirty="0" err="1"/>
              <a:t>Build.BuildId</a:t>
            </a:r>
            <a:r>
              <a:rPr lang="en-US" dirty="0"/>
              <a:t>) failed'</a:t>
            </a:r>
          </a:p>
        </p:txBody>
      </p:sp>
    </p:spTree>
    <p:extLst>
      <p:ext uri="{BB962C8B-B14F-4D97-AF65-F5344CB8AC3E}">
        <p14:creationId xmlns:p14="http://schemas.microsoft.com/office/powerpoint/2010/main" val="2356628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3</a:t>
            </a:r>
          </a:p>
        </p:txBody>
      </p:sp>
      <p:sp>
        <p:nvSpPr>
          <p:cNvPr id="2" name="Text Placeholder 1">
            <a:extLst>
              <a:ext uri="{FF2B5EF4-FFF2-40B4-BE49-F238E27FC236}">
                <a16:creationId xmlns:a16="http://schemas.microsoft.com/office/drawing/2014/main" id="{E40A3EEB-EB45-40F9-99BF-2719AB39DE7A}"/>
              </a:ext>
            </a:extLst>
          </p:cNvPr>
          <p:cNvSpPr>
            <a:spLocks noGrp="1"/>
          </p:cNvSpPr>
          <p:nvPr>
            <p:ph type="body" sz="quarter" idx="10"/>
          </p:nvPr>
        </p:nvSpPr>
        <p:spPr/>
        <p:txBody>
          <a:bodyPr/>
          <a:lstStyle/>
          <a:p>
            <a:r>
              <a:rPr lang="en-US" dirty="0"/>
              <a:t>Implement continuous testing – GitHub</a:t>
            </a:r>
          </a:p>
        </p:txBody>
      </p:sp>
    </p:spTree>
    <p:extLst>
      <p:ext uri="{BB962C8B-B14F-4D97-AF65-F5344CB8AC3E}">
        <p14:creationId xmlns:p14="http://schemas.microsoft.com/office/powerpoint/2010/main" val="137457747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55F850-A7D1-46A9-8FEB-A7FF9E6B44B7}"/>
              </a:ext>
            </a:extLst>
          </p:cNvPr>
          <p:cNvSpPr>
            <a:spLocks noGrp="1"/>
          </p:cNvSpPr>
          <p:nvPr>
            <p:ph type="title"/>
          </p:nvPr>
        </p:nvSpPr>
        <p:spPr/>
        <p:txBody>
          <a:bodyPr/>
          <a:lstStyle/>
          <a:p>
            <a:r>
              <a:rPr lang="en-US" dirty="0"/>
              <a:t>Challenge 3 MVP – GitHub - POI </a:t>
            </a:r>
          </a:p>
        </p:txBody>
      </p:sp>
      <p:sp>
        <p:nvSpPr>
          <p:cNvPr id="5" name="Text Placeholder 4">
            <a:extLst>
              <a:ext uri="{FF2B5EF4-FFF2-40B4-BE49-F238E27FC236}">
                <a16:creationId xmlns:a16="http://schemas.microsoft.com/office/drawing/2014/main" id="{44741AC3-89FB-40A7-A205-06B09A5AA77E}"/>
              </a:ext>
            </a:extLst>
          </p:cNvPr>
          <p:cNvSpPr>
            <a:spLocks noGrp="1"/>
          </p:cNvSpPr>
          <p:nvPr>
            <p:ph type="body" sz="quarter" idx="10"/>
          </p:nvPr>
        </p:nvSpPr>
        <p:spPr>
          <a:xfrm>
            <a:off x="273441" y="1038195"/>
            <a:ext cx="11655078" cy="3853363"/>
          </a:xfrm>
        </p:spPr>
        <p:txBody>
          <a:bodyPr/>
          <a:lstStyle/>
          <a:p>
            <a:r>
              <a:rPr lang="en-US" dirty="0"/>
              <a:t>Ensure that the actions/setup-dotnet action does not reference </a:t>
            </a:r>
            <a:r>
              <a:rPr lang="en-US" dirty="0" err="1"/>
              <a:t>.net</a:t>
            </a:r>
            <a:r>
              <a:rPr lang="en-US" dirty="0"/>
              <a:t> core 3.1.101 (which is what the starter template points to.)</a:t>
            </a:r>
            <a:br>
              <a:rPr lang="en-US" dirty="0"/>
            </a:br>
            <a:br>
              <a:rPr lang="en-US" dirty="0"/>
            </a:br>
            <a:r>
              <a:rPr lang="en-US" dirty="0"/>
              <a:t>If you leave it at 3.1.101, the </a:t>
            </a:r>
            <a:r>
              <a:rPr lang="en-US" dirty="0" err="1"/>
              <a:t>.net</a:t>
            </a:r>
            <a:r>
              <a:rPr lang="en-US" dirty="0"/>
              <a:t> build will work but  in a subsequent challenge, docker builds will fail.</a:t>
            </a:r>
            <a:br>
              <a:rPr lang="en-US" dirty="0"/>
            </a:br>
            <a:br>
              <a:rPr lang="en-US" dirty="0"/>
            </a:br>
            <a:r>
              <a:rPr lang="en-US" dirty="0"/>
              <a:t>You can either:</a:t>
            </a:r>
          </a:p>
          <a:p>
            <a:pPr lvl="1"/>
            <a:r>
              <a:rPr lang="en-US" dirty="0"/>
              <a:t>Set it to 3.1.202</a:t>
            </a:r>
          </a:p>
          <a:p>
            <a:pPr lvl="1"/>
            <a:r>
              <a:rPr lang="en-US" dirty="0"/>
              <a:t>Remove the “with: dotnet-version” property entirely. Removing the property will default to latest and will work.</a:t>
            </a:r>
          </a:p>
        </p:txBody>
      </p:sp>
      <p:sp>
        <p:nvSpPr>
          <p:cNvPr id="6" name="TextBox 5">
            <a:extLst>
              <a:ext uri="{FF2B5EF4-FFF2-40B4-BE49-F238E27FC236}">
                <a16:creationId xmlns:a16="http://schemas.microsoft.com/office/drawing/2014/main" id="{42C4CFFD-1FF5-409C-8648-9D75E8D43287}"/>
              </a:ext>
            </a:extLst>
          </p:cNvPr>
          <p:cNvSpPr txBox="1"/>
          <p:nvPr/>
        </p:nvSpPr>
        <p:spPr>
          <a:xfrm>
            <a:off x="495205" y="4967828"/>
            <a:ext cx="6517256" cy="1200329"/>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Setup .NET Core</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  uses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actions/setup-dotnet@v1</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  with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dotnet-version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'3.1.202'</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6454211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7911-6851-4B79-9EB4-348AC9C12418}"/>
              </a:ext>
            </a:extLst>
          </p:cNvPr>
          <p:cNvSpPr>
            <a:spLocks noGrp="1"/>
          </p:cNvSpPr>
          <p:nvPr>
            <p:ph type="title"/>
          </p:nvPr>
        </p:nvSpPr>
        <p:spPr/>
        <p:txBody>
          <a:bodyPr/>
          <a:lstStyle/>
          <a:p>
            <a:r>
              <a:rPr lang="en-US" dirty="0"/>
              <a:t>Challenge 3 MVP – GitHub – POI</a:t>
            </a:r>
          </a:p>
        </p:txBody>
      </p:sp>
      <p:sp>
        <p:nvSpPr>
          <p:cNvPr id="5" name="Text Placeholder 4">
            <a:extLst>
              <a:ext uri="{FF2B5EF4-FFF2-40B4-BE49-F238E27FC236}">
                <a16:creationId xmlns:a16="http://schemas.microsoft.com/office/drawing/2014/main" id="{5F548F50-00F4-4AD2-9382-FFA4532174ED}"/>
              </a:ext>
            </a:extLst>
          </p:cNvPr>
          <p:cNvSpPr>
            <a:spLocks noGrp="1"/>
          </p:cNvSpPr>
          <p:nvPr>
            <p:ph type="body" sz="quarter" idx="10"/>
          </p:nvPr>
        </p:nvSpPr>
        <p:spPr>
          <a:xfrm>
            <a:off x="269240" y="1038195"/>
            <a:ext cx="11653522" cy="5626556"/>
          </a:xfrm>
        </p:spPr>
        <p:txBody>
          <a:bodyPr>
            <a:normAutofit fontScale="25000" lnSpcReduction="20000"/>
          </a:bodyPr>
          <a:lstStyle/>
          <a:p>
            <a:r>
              <a:rPr lang="en-US" dirty="0"/>
              <a:t>name: POI CICD</a:t>
            </a:r>
          </a:p>
          <a:p>
            <a:endParaRPr lang="en-US" dirty="0"/>
          </a:p>
          <a:p>
            <a:r>
              <a:rPr lang="en-US" dirty="0"/>
              <a:t>env:</a:t>
            </a:r>
          </a:p>
          <a:p>
            <a:r>
              <a:rPr lang="en-US" dirty="0"/>
              <a:t>  </a:t>
            </a:r>
            <a:r>
              <a:rPr lang="en-US" dirty="0" err="1"/>
              <a:t>poi_path</a:t>
            </a:r>
            <a:r>
              <a:rPr lang="en-US" dirty="0"/>
              <a:t>: apis/poi/**</a:t>
            </a:r>
          </a:p>
          <a:p>
            <a:r>
              <a:rPr lang="en-US" dirty="0"/>
              <a:t>  registry: docker.pkg.github.com</a:t>
            </a:r>
          </a:p>
          <a:p>
            <a:r>
              <a:rPr lang="en-US" dirty="0"/>
              <a:t>  repository: hattan/</a:t>
            </a:r>
            <a:r>
              <a:rPr lang="en-US" dirty="0" err="1"/>
              <a:t>openhack</a:t>
            </a:r>
            <a:r>
              <a:rPr lang="en-US" dirty="0"/>
              <a:t>-</a:t>
            </a:r>
            <a:r>
              <a:rPr lang="en-US" dirty="0" err="1"/>
              <a:t>devops</a:t>
            </a:r>
            <a:r>
              <a:rPr lang="en-US" dirty="0"/>
              <a:t>-team-</a:t>
            </a:r>
            <a:r>
              <a:rPr lang="en-US" dirty="0" err="1"/>
              <a:t>gh</a:t>
            </a:r>
            <a:r>
              <a:rPr lang="en-US" dirty="0"/>
              <a:t>/api-poi</a:t>
            </a:r>
          </a:p>
          <a:p>
            <a:r>
              <a:rPr lang="en-US" dirty="0"/>
              <a:t>  </a:t>
            </a:r>
            <a:r>
              <a:rPr lang="en-US" dirty="0" err="1"/>
              <a:t>docker_path</a:t>
            </a:r>
            <a:r>
              <a:rPr lang="en-US" dirty="0"/>
              <a:t>: apis/poi/web</a:t>
            </a:r>
          </a:p>
          <a:p>
            <a:r>
              <a:rPr lang="en-US" dirty="0"/>
              <a:t>  </a:t>
            </a:r>
            <a:r>
              <a:rPr lang="en-US" dirty="0" err="1"/>
              <a:t>staging_url</a:t>
            </a:r>
            <a:r>
              <a:rPr lang="en-US" dirty="0"/>
              <a:t>: https://openhackxv61mxh2poi-staging.azurewebsites.net</a:t>
            </a:r>
          </a:p>
          <a:p>
            <a:r>
              <a:rPr lang="en-US" dirty="0"/>
              <a:t>  </a:t>
            </a:r>
            <a:r>
              <a:rPr lang="en-US" dirty="0" err="1"/>
              <a:t>prod_url</a:t>
            </a:r>
            <a:r>
              <a:rPr lang="en-US" dirty="0"/>
              <a:t>: https://openhackxv61mxh2poi.azurewebsites.net</a:t>
            </a:r>
          </a:p>
          <a:p>
            <a:r>
              <a:rPr lang="en-US" dirty="0"/>
              <a:t>  </a:t>
            </a:r>
            <a:r>
              <a:rPr lang="en-US" dirty="0" err="1"/>
              <a:t>resource_group</a:t>
            </a:r>
            <a:r>
              <a:rPr lang="en-US" dirty="0"/>
              <a:t>: openhackxv61mxh2rg</a:t>
            </a:r>
          </a:p>
          <a:p>
            <a:r>
              <a:rPr lang="en-US" dirty="0"/>
              <a:t>  </a:t>
            </a:r>
            <a:r>
              <a:rPr lang="en-US" dirty="0" err="1"/>
              <a:t>webapp_name</a:t>
            </a:r>
            <a:r>
              <a:rPr lang="en-US" dirty="0"/>
              <a:t>: openhackxv61mxh2poi</a:t>
            </a:r>
          </a:p>
          <a:p>
            <a:r>
              <a:rPr lang="en-US" dirty="0"/>
              <a:t>  </a:t>
            </a:r>
            <a:r>
              <a:rPr lang="en-US" dirty="0" err="1"/>
              <a:t>build_name</a:t>
            </a:r>
            <a:r>
              <a:rPr lang="en-US" dirty="0"/>
              <a:t>: POI</a:t>
            </a:r>
          </a:p>
          <a:p>
            <a:endParaRPr lang="en-US" dirty="0"/>
          </a:p>
          <a:p>
            <a:r>
              <a:rPr lang="en-US" dirty="0"/>
              <a:t>on:</a:t>
            </a:r>
          </a:p>
          <a:p>
            <a:r>
              <a:rPr lang="en-US" dirty="0"/>
              <a:t>  push:</a:t>
            </a:r>
          </a:p>
          <a:p>
            <a:r>
              <a:rPr lang="en-US" dirty="0"/>
              <a:t>    branches: [ master ]</a:t>
            </a:r>
          </a:p>
          <a:p>
            <a:r>
              <a:rPr lang="en-US" dirty="0"/>
              <a:t>    paths: </a:t>
            </a:r>
          </a:p>
          <a:p>
            <a:r>
              <a:rPr lang="en-US" dirty="0"/>
              <a:t>      - apis/poi/**  </a:t>
            </a:r>
          </a:p>
          <a:p>
            <a:r>
              <a:rPr lang="en-US" dirty="0"/>
              <a:t>      - .</a:t>
            </a:r>
            <a:r>
              <a:rPr lang="en-US" dirty="0" err="1"/>
              <a:t>github</a:t>
            </a:r>
            <a:r>
              <a:rPr lang="en-US" dirty="0"/>
              <a:t>/workflows/</a:t>
            </a:r>
            <a:r>
              <a:rPr lang="en-US" dirty="0" err="1"/>
              <a:t>poi.yml</a:t>
            </a:r>
            <a:endParaRPr lang="en-US" dirty="0"/>
          </a:p>
          <a:p>
            <a:r>
              <a:rPr lang="en-US" dirty="0"/>
              <a:t>  </a:t>
            </a:r>
            <a:r>
              <a:rPr lang="en-US" dirty="0" err="1"/>
              <a:t>pull_request</a:t>
            </a:r>
            <a:r>
              <a:rPr lang="en-US" dirty="0"/>
              <a:t>:</a:t>
            </a:r>
          </a:p>
          <a:p>
            <a:r>
              <a:rPr lang="en-US" dirty="0"/>
              <a:t>    branches: [ master ]</a:t>
            </a:r>
          </a:p>
          <a:p>
            <a:r>
              <a:rPr lang="en-US" dirty="0"/>
              <a:t>    paths: </a:t>
            </a:r>
          </a:p>
          <a:p>
            <a:r>
              <a:rPr lang="en-US" dirty="0"/>
              <a:t>      - apis/poi/**</a:t>
            </a:r>
          </a:p>
          <a:p>
            <a:r>
              <a:rPr lang="en-US" dirty="0"/>
              <a:t>      - .</a:t>
            </a:r>
            <a:r>
              <a:rPr lang="en-US" dirty="0" err="1"/>
              <a:t>github</a:t>
            </a:r>
            <a:r>
              <a:rPr lang="en-US" dirty="0"/>
              <a:t>/workflows/</a:t>
            </a:r>
            <a:r>
              <a:rPr lang="en-US" dirty="0" err="1"/>
              <a:t>poi.yml</a:t>
            </a:r>
            <a:endParaRPr lang="en-US" dirty="0"/>
          </a:p>
          <a:p>
            <a:endParaRPr lang="en-US" dirty="0"/>
          </a:p>
          <a:p>
            <a:r>
              <a:rPr lang="en-US" dirty="0"/>
              <a:t>jobs:</a:t>
            </a:r>
          </a:p>
          <a:p>
            <a:r>
              <a:rPr lang="en-US" dirty="0"/>
              <a:t>  </a:t>
            </a:r>
            <a:r>
              <a:rPr lang="en-US" dirty="0" err="1"/>
              <a:t>build_and_test</a:t>
            </a:r>
            <a:r>
              <a:rPr lang="en-US" dirty="0"/>
              <a:t>:</a:t>
            </a:r>
          </a:p>
          <a:p>
            <a:r>
              <a:rPr lang="en-US" dirty="0"/>
              <a:t>    runs-on: ubuntu-latest</a:t>
            </a:r>
          </a:p>
          <a:p>
            <a:r>
              <a:rPr lang="en-US" dirty="0"/>
              <a:t>    steps:</a:t>
            </a:r>
          </a:p>
          <a:p>
            <a:r>
              <a:rPr lang="en-US" dirty="0"/>
              <a:t>    - uses: actions/checkout@v2</a:t>
            </a:r>
          </a:p>
          <a:p>
            <a:endParaRPr lang="en-US" dirty="0"/>
          </a:p>
          <a:p>
            <a:r>
              <a:rPr lang="en-US" dirty="0"/>
              <a:t>    - name: Setup .NET Core</a:t>
            </a:r>
          </a:p>
          <a:p>
            <a:r>
              <a:rPr lang="en-US" dirty="0"/>
              <a:t>      uses: actions/setup-dotnet@v1</a:t>
            </a:r>
          </a:p>
          <a:p>
            <a:r>
              <a:rPr lang="en-US" dirty="0"/>
              <a:t>      with:</a:t>
            </a:r>
          </a:p>
          <a:p>
            <a:r>
              <a:rPr lang="en-US" dirty="0"/>
              <a:t>        dotnet-version: '3.1.202'</a:t>
            </a:r>
          </a:p>
          <a:p>
            <a:r>
              <a:rPr lang="en-US" dirty="0"/>
              <a:t>    - name: Add Code Coverage Tools</a:t>
            </a:r>
          </a:p>
          <a:p>
            <a:r>
              <a:rPr lang="en-US" dirty="0"/>
              <a:t>      working-directory: apis/poi/tests/</a:t>
            </a:r>
            <a:r>
              <a:rPr lang="en-US" dirty="0" err="1"/>
              <a:t>UnitTests</a:t>
            </a:r>
            <a:endParaRPr lang="en-US" dirty="0"/>
          </a:p>
          <a:p>
            <a:r>
              <a:rPr lang="en-US" dirty="0"/>
              <a:t>      run: dotnet add package </a:t>
            </a:r>
            <a:r>
              <a:rPr lang="en-US" dirty="0" err="1"/>
              <a:t>coverlet.msbuild</a:t>
            </a:r>
            <a:endParaRPr lang="en-US" dirty="0"/>
          </a:p>
          <a:p>
            <a:endParaRPr lang="en-US" dirty="0"/>
          </a:p>
          <a:p>
            <a:r>
              <a:rPr lang="en-US" dirty="0"/>
              <a:t>    - name: Install dependencies</a:t>
            </a:r>
          </a:p>
          <a:p>
            <a:r>
              <a:rPr lang="en-US" dirty="0"/>
              <a:t>      run: dotnet restore apis/poi/web/*.</a:t>
            </a:r>
            <a:r>
              <a:rPr lang="en-US" dirty="0" err="1"/>
              <a:t>csproj</a:t>
            </a:r>
            <a:endParaRPr lang="en-US" dirty="0"/>
          </a:p>
          <a:p>
            <a:r>
              <a:rPr lang="en-US" dirty="0"/>
              <a:t>      </a:t>
            </a:r>
          </a:p>
          <a:p>
            <a:r>
              <a:rPr lang="en-US" dirty="0"/>
              <a:t>    - name: .NET Build Web</a:t>
            </a:r>
          </a:p>
          <a:p>
            <a:r>
              <a:rPr lang="en-US" dirty="0"/>
              <a:t>      run: dotnet build --configuration Release --no-restore apis/poi/web/*.</a:t>
            </a:r>
            <a:r>
              <a:rPr lang="en-US" dirty="0" err="1"/>
              <a:t>csproj</a:t>
            </a:r>
            <a:endParaRPr lang="en-US" dirty="0"/>
          </a:p>
          <a:p>
            <a:endParaRPr lang="en-US" dirty="0"/>
          </a:p>
          <a:p>
            <a:r>
              <a:rPr lang="en-US" dirty="0"/>
              <a:t>    - name: .NET Build Unit Tests</a:t>
            </a:r>
          </a:p>
          <a:p>
            <a:r>
              <a:rPr lang="en-US" dirty="0"/>
              <a:t>      run: dotnet build --configuration Release apis/poi/tests/</a:t>
            </a:r>
            <a:r>
              <a:rPr lang="en-US" dirty="0" err="1"/>
              <a:t>UnitTests</a:t>
            </a:r>
            <a:r>
              <a:rPr lang="en-US" dirty="0"/>
              <a:t>/</a:t>
            </a:r>
            <a:r>
              <a:rPr lang="en-US" dirty="0" err="1"/>
              <a:t>UnitTests.csproj</a:t>
            </a:r>
            <a:endParaRPr lang="en-US" dirty="0"/>
          </a:p>
          <a:p>
            <a:endParaRPr lang="en-US" dirty="0"/>
          </a:p>
          <a:p>
            <a:r>
              <a:rPr lang="en-US" dirty="0"/>
              <a:t>    - name: .NET Test</a:t>
            </a:r>
          </a:p>
          <a:p>
            <a:r>
              <a:rPr lang="en-US" dirty="0"/>
              <a:t>      run: dotnet test --no-restore --verbosity normal apis/poi/tests/</a:t>
            </a:r>
            <a:r>
              <a:rPr lang="en-US" dirty="0" err="1"/>
              <a:t>UnitTests</a:t>
            </a:r>
            <a:r>
              <a:rPr lang="en-US" dirty="0"/>
              <a:t>  /</a:t>
            </a:r>
            <a:r>
              <a:rPr lang="en-US" dirty="0" err="1"/>
              <a:t>p:CollectCoverage</a:t>
            </a:r>
            <a:r>
              <a:rPr lang="en-US" dirty="0"/>
              <a:t>=true /</a:t>
            </a:r>
            <a:r>
              <a:rPr lang="en-US" dirty="0" err="1"/>
              <a:t>p:CoverletOutput</a:t>
            </a:r>
            <a:r>
              <a:rPr lang="en-US" dirty="0"/>
              <a:t>=</a:t>
            </a:r>
            <a:r>
              <a:rPr lang="en-US" dirty="0" err="1"/>
              <a:t>lcov</a:t>
            </a:r>
            <a:r>
              <a:rPr lang="en-US" dirty="0"/>
              <a:t>/ /</a:t>
            </a:r>
            <a:r>
              <a:rPr lang="en-US" dirty="0" err="1"/>
              <a:t>p:CoverletOutputFormat</a:t>
            </a:r>
            <a:r>
              <a:rPr lang="en-US" dirty="0"/>
              <a:t>=</a:t>
            </a:r>
            <a:r>
              <a:rPr lang="en-US" dirty="0" err="1"/>
              <a:t>lcov</a:t>
            </a:r>
            <a:endParaRPr lang="en-US" dirty="0"/>
          </a:p>
          <a:p>
            <a:r>
              <a:rPr lang="en-US" dirty="0"/>
              <a:t>      </a:t>
            </a:r>
          </a:p>
          <a:p>
            <a:r>
              <a:rPr lang="en-US" dirty="0"/>
              <a:t>    - name: Coveralls</a:t>
            </a:r>
          </a:p>
          <a:p>
            <a:r>
              <a:rPr lang="en-US" dirty="0"/>
              <a:t>      uses: </a:t>
            </a:r>
            <a:r>
              <a:rPr lang="en-US" dirty="0" err="1"/>
              <a:t>coverallsapp</a:t>
            </a:r>
            <a:r>
              <a:rPr lang="en-US" dirty="0"/>
              <a:t>/</a:t>
            </a:r>
            <a:r>
              <a:rPr lang="en-US" dirty="0" err="1"/>
              <a:t>github-action@master</a:t>
            </a:r>
            <a:endParaRPr lang="en-US" dirty="0"/>
          </a:p>
          <a:p>
            <a:r>
              <a:rPr lang="en-US" dirty="0"/>
              <a:t>      with:</a:t>
            </a:r>
          </a:p>
          <a:p>
            <a:r>
              <a:rPr lang="en-US" dirty="0"/>
              <a:t>        </a:t>
            </a:r>
            <a:r>
              <a:rPr lang="en-US" dirty="0" err="1"/>
              <a:t>github</a:t>
            </a:r>
            <a:r>
              <a:rPr lang="en-US" dirty="0"/>
              <a:t>-token: ${{ </a:t>
            </a:r>
            <a:r>
              <a:rPr lang="en-US" dirty="0" err="1"/>
              <a:t>secrets.GITHUB_TOKEN</a:t>
            </a:r>
            <a:r>
              <a:rPr lang="en-US" dirty="0"/>
              <a:t> }}</a:t>
            </a:r>
          </a:p>
          <a:p>
            <a:r>
              <a:rPr lang="en-US" dirty="0"/>
              <a:t>        path-to-</a:t>
            </a:r>
            <a:r>
              <a:rPr lang="en-US" dirty="0" err="1"/>
              <a:t>lcov</a:t>
            </a:r>
            <a:r>
              <a:rPr lang="en-US" dirty="0"/>
              <a:t>: apis/poi/tests/UnitTests/lcov/coverage.info</a:t>
            </a:r>
          </a:p>
          <a:p>
            <a:r>
              <a:rPr lang="en-US" dirty="0"/>
              <a:t>        base-path: apis/poi</a:t>
            </a:r>
          </a:p>
          <a:p>
            <a:r>
              <a:rPr lang="en-US" dirty="0"/>
              <a:t>        flag-name: Unit</a:t>
            </a:r>
          </a:p>
        </p:txBody>
      </p:sp>
    </p:spTree>
    <p:extLst>
      <p:ext uri="{BB962C8B-B14F-4D97-AF65-F5344CB8AC3E}">
        <p14:creationId xmlns:p14="http://schemas.microsoft.com/office/powerpoint/2010/main" val="340937337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7911-6851-4B79-9EB4-348AC9C12418}"/>
              </a:ext>
            </a:extLst>
          </p:cNvPr>
          <p:cNvSpPr>
            <a:spLocks noGrp="1"/>
          </p:cNvSpPr>
          <p:nvPr>
            <p:ph type="title"/>
          </p:nvPr>
        </p:nvSpPr>
        <p:spPr/>
        <p:txBody>
          <a:bodyPr/>
          <a:lstStyle/>
          <a:p>
            <a:r>
              <a:rPr lang="en-US" dirty="0"/>
              <a:t>Challenge 3 MVP – GitHub – Trips</a:t>
            </a:r>
          </a:p>
        </p:txBody>
      </p:sp>
      <p:sp>
        <p:nvSpPr>
          <p:cNvPr id="5" name="Text Placeholder 4">
            <a:extLst>
              <a:ext uri="{FF2B5EF4-FFF2-40B4-BE49-F238E27FC236}">
                <a16:creationId xmlns:a16="http://schemas.microsoft.com/office/drawing/2014/main" id="{5F548F50-00F4-4AD2-9382-FFA4532174ED}"/>
              </a:ext>
            </a:extLst>
          </p:cNvPr>
          <p:cNvSpPr>
            <a:spLocks noGrp="1"/>
          </p:cNvSpPr>
          <p:nvPr>
            <p:ph type="body" sz="quarter" idx="10"/>
          </p:nvPr>
        </p:nvSpPr>
        <p:spPr>
          <a:xfrm>
            <a:off x="269240" y="1038195"/>
            <a:ext cx="11653522" cy="5626556"/>
          </a:xfrm>
        </p:spPr>
        <p:txBody>
          <a:bodyPr>
            <a:normAutofit fontScale="25000" lnSpcReduction="20000"/>
          </a:bodyPr>
          <a:lstStyle/>
          <a:p>
            <a:r>
              <a:rPr lang="en-US" dirty="0"/>
              <a:t>name: Trips CICD</a:t>
            </a:r>
          </a:p>
          <a:p>
            <a:endParaRPr lang="en-US" dirty="0"/>
          </a:p>
          <a:p>
            <a:r>
              <a:rPr lang="en-US" dirty="0"/>
              <a:t>env:</a:t>
            </a:r>
          </a:p>
          <a:p>
            <a:r>
              <a:rPr lang="en-US" dirty="0"/>
              <a:t>  registry: docker.pkg.github.com</a:t>
            </a:r>
          </a:p>
          <a:p>
            <a:r>
              <a:rPr lang="en-US" dirty="0"/>
              <a:t>  repository: hattan/</a:t>
            </a:r>
            <a:r>
              <a:rPr lang="en-US" dirty="0" err="1"/>
              <a:t>openhack</a:t>
            </a:r>
            <a:r>
              <a:rPr lang="en-US" dirty="0"/>
              <a:t>-</a:t>
            </a:r>
            <a:r>
              <a:rPr lang="en-US" dirty="0" err="1"/>
              <a:t>devops</a:t>
            </a:r>
            <a:r>
              <a:rPr lang="en-US" dirty="0"/>
              <a:t>-team-</a:t>
            </a:r>
            <a:r>
              <a:rPr lang="en-US" dirty="0" err="1"/>
              <a:t>gh</a:t>
            </a:r>
            <a:r>
              <a:rPr lang="en-US" dirty="0"/>
              <a:t>/api-trips</a:t>
            </a:r>
          </a:p>
          <a:p>
            <a:r>
              <a:rPr lang="en-US" dirty="0"/>
              <a:t>  </a:t>
            </a:r>
            <a:r>
              <a:rPr lang="en-US" dirty="0" err="1"/>
              <a:t>docker_path</a:t>
            </a:r>
            <a:r>
              <a:rPr lang="en-US" dirty="0"/>
              <a:t>: apis/trips</a:t>
            </a:r>
          </a:p>
          <a:p>
            <a:r>
              <a:rPr lang="en-US" dirty="0"/>
              <a:t>  </a:t>
            </a:r>
            <a:r>
              <a:rPr lang="en-US" dirty="0" err="1"/>
              <a:t>staging_url</a:t>
            </a:r>
            <a:r>
              <a:rPr lang="en-US" dirty="0"/>
              <a:t>: https://openhackxv61mxh2trips-staging.azurewebsites.net/</a:t>
            </a:r>
          </a:p>
          <a:p>
            <a:r>
              <a:rPr lang="en-US" dirty="0"/>
              <a:t>  </a:t>
            </a:r>
            <a:r>
              <a:rPr lang="en-US" dirty="0" err="1"/>
              <a:t>prod_url</a:t>
            </a:r>
            <a:r>
              <a:rPr lang="en-US" dirty="0"/>
              <a:t>: https://openhackxv61mxh2trips.azurewebsites.net/</a:t>
            </a:r>
          </a:p>
          <a:p>
            <a:r>
              <a:rPr lang="en-US" dirty="0"/>
              <a:t>  </a:t>
            </a:r>
            <a:r>
              <a:rPr lang="en-US" dirty="0" err="1"/>
              <a:t>resource_group</a:t>
            </a:r>
            <a:r>
              <a:rPr lang="en-US" dirty="0"/>
              <a:t>: openhackxv61mxh2rg</a:t>
            </a:r>
          </a:p>
          <a:p>
            <a:r>
              <a:rPr lang="en-US" dirty="0"/>
              <a:t>  </a:t>
            </a:r>
            <a:r>
              <a:rPr lang="en-US" dirty="0" err="1"/>
              <a:t>webapp_name</a:t>
            </a:r>
            <a:r>
              <a:rPr lang="en-US" dirty="0"/>
              <a:t>: openhackxv61mxh2trips</a:t>
            </a:r>
          </a:p>
          <a:p>
            <a:r>
              <a:rPr lang="en-US" dirty="0"/>
              <a:t>  </a:t>
            </a:r>
            <a:r>
              <a:rPr lang="en-US" dirty="0" err="1"/>
              <a:t>build_name</a:t>
            </a:r>
            <a:r>
              <a:rPr lang="en-US" dirty="0"/>
              <a:t>: Trips</a:t>
            </a:r>
          </a:p>
          <a:p>
            <a:r>
              <a:rPr lang="en-US" dirty="0"/>
              <a:t>  </a:t>
            </a:r>
            <a:r>
              <a:rPr lang="en-US" dirty="0" err="1"/>
              <a:t>webv_path</a:t>
            </a:r>
            <a:r>
              <a:rPr lang="en-US" dirty="0"/>
              <a:t>: apis/trips/</a:t>
            </a:r>
            <a:r>
              <a:rPr lang="en-US" dirty="0" err="1"/>
              <a:t>webvalidate</a:t>
            </a:r>
            <a:endParaRPr lang="en-US" dirty="0"/>
          </a:p>
          <a:p>
            <a:endParaRPr lang="en-US" dirty="0"/>
          </a:p>
          <a:p>
            <a:r>
              <a:rPr lang="en-US" dirty="0"/>
              <a:t>on:</a:t>
            </a:r>
          </a:p>
          <a:p>
            <a:r>
              <a:rPr lang="en-US" dirty="0"/>
              <a:t>  push:</a:t>
            </a:r>
          </a:p>
          <a:p>
            <a:r>
              <a:rPr lang="en-US" dirty="0"/>
              <a:t>    branches: [ master ]</a:t>
            </a:r>
          </a:p>
          <a:p>
            <a:r>
              <a:rPr lang="en-US" dirty="0"/>
              <a:t>    paths: </a:t>
            </a:r>
          </a:p>
          <a:p>
            <a:r>
              <a:rPr lang="en-US" dirty="0"/>
              <a:t>      - apis/trips/**  </a:t>
            </a:r>
          </a:p>
          <a:p>
            <a:r>
              <a:rPr lang="en-US" dirty="0"/>
              <a:t>      - .</a:t>
            </a:r>
            <a:r>
              <a:rPr lang="en-US" dirty="0" err="1"/>
              <a:t>github</a:t>
            </a:r>
            <a:r>
              <a:rPr lang="en-US" dirty="0"/>
              <a:t>/workflows/</a:t>
            </a:r>
            <a:r>
              <a:rPr lang="en-US" dirty="0" err="1"/>
              <a:t>trips.yml</a:t>
            </a:r>
            <a:endParaRPr lang="en-US" dirty="0"/>
          </a:p>
          <a:p>
            <a:r>
              <a:rPr lang="en-US" dirty="0"/>
              <a:t>  </a:t>
            </a:r>
            <a:r>
              <a:rPr lang="en-US" dirty="0" err="1"/>
              <a:t>pull_request</a:t>
            </a:r>
            <a:r>
              <a:rPr lang="en-US" dirty="0"/>
              <a:t>:</a:t>
            </a:r>
          </a:p>
          <a:p>
            <a:r>
              <a:rPr lang="en-US" dirty="0"/>
              <a:t>    branches: [ master ]</a:t>
            </a:r>
          </a:p>
          <a:p>
            <a:r>
              <a:rPr lang="en-US" dirty="0"/>
              <a:t>    paths: </a:t>
            </a:r>
          </a:p>
          <a:p>
            <a:r>
              <a:rPr lang="en-US" dirty="0"/>
              <a:t>      - apis/trips/**</a:t>
            </a:r>
          </a:p>
          <a:p>
            <a:r>
              <a:rPr lang="en-US" dirty="0"/>
              <a:t>      - .</a:t>
            </a:r>
            <a:r>
              <a:rPr lang="en-US" dirty="0" err="1"/>
              <a:t>github</a:t>
            </a:r>
            <a:r>
              <a:rPr lang="en-US" dirty="0"/>
              <a:t>/workflows/</a:t>
            </a:r>
            <a:r>
              <a:rPr lang="en-US" dirty="0" err="1"/>
              <a:t>trips.yml</a:t>
            </a:r>
            <a:endParaRPr lang="en-US" dirty="0"/>
          </a:p>
          <a:p>
            <a:endParaRPr lang="en-US" dirty="0"/>
          </a:p>
          <a:p>
            <a:r>
              <a:rPr lang="en-US" dirty="0"/>
              <a:t>jobs:</a:t>
            </a:r>
          </a:p>
          <a:p>
            <a:r>
              <a:rPr lang="en-US" dirty="0"/>
              <a:t>  </a:t>
            </a:r>
            <a:r>
              <a:rPr lang="en-US" dirty="0" err="1"/>
              <a:t>build_and_test</a:t>
            </a:r>
            <a:r>
              <a:rPr lang="en-US" dirty="0"/>
              <a:t>:</a:t>
            </a:r>
          </a:p>
          <a:p>
            <a:r>
              <a:rPr lang="en-US" dirty="0"/>
              <a:t>    runs-on: ubuntu-latest</a:t>
            </a:r>
          </a:p>
          <a:p>
            <a:r>
              <a:rPr lang="en-US" dirty="0"/>
              <a:t>    defaults:</a:t>
            </a:r>
          </a:p>
          <a:p>
            <a:r>
              <a:rPr lang="en-US" dirty="0"/>
              <a:t>      run:</a:t>
            </a:r>
          </a:p>
          <a:p>
            <a:r>
              <a:rPr lang="en-US" dirty="0"/>
              <a:t>        shell: bash</a:t>
            </a:r>
          </a:p>
          <a:p>
            <a:r>
              <a:rPr lang="en-US" dirty="0"/>
              <a:t>        working-directory: apis/trips    </a:t>
            </a:r>
          </a:p>
          <a:p>
            <a:r>
              <a:rPr lang="en-US" dirty="0"/>
              <a:t>    steps:</a:t>
            </a:r>
          </a:p>
          <a:p>
            <a:r>
              <a:rPr lang="en-US" dirty="0"/>
              <a:t>    - uses: actions/checkout@v2</a:t>
            </a:r>
          </a:p>
          <a:p>
            <a:endParaRPr lang="en-US" dirty="0"/>
          </a:p>
          <a:p>
            <a:r>
              <a:rPr lang="en-US" dirty="0"/>
              <a:t>    - name: Setup Go environment</a:t>
            </a:r>
          </a:p>
          <a:p>
            <a:r>
              <a:rPr lang="en-US" dirty="0"/>
              <a:t>      uses: actions/setup-go@v2.0.3</a:t>
            </a:r>
          </a:p>
          <a:p>
            <a:r>
              <a:rPr lang="en-US" dirty="0"/>
              <a:t>      with:</a:t>
            </a:r>
          </a:p>
          <a:p>
            <a:r>
              <a:rPr lang="en-US" dirty="0"/>
              <a:t>        go-version: 1.12</a:t>
            </a:r>
          </a:p>
          <a:p>
            <a:endParaRPr lang="en-US" dirty="0"/>
          </a:p>
          <a:p>
            <a:r>
              <a:rPr lang="en-US" dirty="0"/>
              <a:t>    - name: Install dependencies</a:t>
            </a:r>
          </a:p>
          <a:p>
            <a:r>
              <a:rPr lang="en-US" dirty="0"/>
              <a:t>      run: go get</a:t>
            </a:r>
          </a:p>
          <a:p>
            <a:endParaRPr lang="en-US" dirty="0"/>
          </a:p>
          <a:p>
            <a:r>
              <a:rPr lang="en-US" dirty="0"/>
              <a:t>    - name: Run Unit Tests</a:t>
            </a:r>
          </a:p>
          <a:p>
            <a:r>
              <a:rPr lang="en-US" dirty="0"/>
              <a:t>      run: go test ./tests</a:t>
            </a:r>
          </a:p>
          <a:p>
            <a:endParaRPr lang="en-US" dirty="0"/>
          </a:p>
          <a:p>
            <a:r>
              <a:rPr lang="en-US" dirty="0"/>
              <a:t>    - uses: actions/github-script@0.9.0</a:t>
            </a:r>
          </a:p>
          <a:p>
            <a:r>
              <a:rPr lang="en-US" dirty="0"/>
              <a:t>      if: failure()</a:t>
            </a:r>
          </a:p>
          <a:p>
            <a:r>
              <a:rPr lang="en-US" dirty="0"/>
              <a:t>      with:</a:t>
            </a:r>
          </a:p>
          <a:p>
            <a:r>
              <a:rPr lang="en-US" dirty="0"/>
              <a:t>        </a:t>
            </a:r>
            <a:r>
              <a:rPr lang="en-US" dirty="0" err="1"/>
              <a:t>github</a:t>
            </a:r>
            <a:r>
              <a:rPr lang="en-US" dirty="0"/>
              <a:t>-token: ${{</a:t>
            </a:r>
            <a:r>
              <a:rPr lang="en-US" dirty="0" err="1"/>
              <a:t>secrets.GITHUB_TOKEN</a:t>
            </a:r>
            <a:r>
              <a:rPr lang="en-US" dirty="0"/>
              <a:t>}}</a:t>
            </a:r>
          </a:p>
          <a:p>
            <a:r>
              <a:rPr lang="en-US" dirty="0"/>
              <a:t>        script: |</a:t>
            </a:r>
          </a:p>
          <a:p>
            <a:r>
              <a:rPr lang="en-US" dirty="0"/>
              <a:t>          let body = "${{ </a:t>
            </a:r>
            <a:r>
              <a:rPr lang="en-US" dirty="0" err="1"/>
              <a:t>env.build_name</a:t>
            </a:r>
            <a:r>
              <a:rPr lang="en-US" dirty="0"/>
              <a:t> }} </a:t>
            </a:r>
            <a:r>
              <a:rPr lang="en-US" dirty="0" err="1"/>
              <a:t>Worflow</a:t>
            </a:r>
            <a:r>
              <a:rPr lang="en-US" dirty="0"/>
              <a:t> Failure \n Build Number: ${{ </a:t>
            </a:r>
            <a:r>
              <a:rPr lang="en-US" dirty="0" err="1"/>
              <a:t>github.run_number</a:t>
            </a:r>
            <a:r>
              <a:rPr lang="en-US" dirty="0"/>
              <a:t> }} \n Build Log: https://github.com/${{ </a:t>
            </a:r>
            <a:r>
              <a:rPr lang="en-US" dirty="0" err="1"/>
              <a:t>github.repository</a:t>
            </a:r>
            <a:r>
              <a:rPr lang="en-US" dirty="0"/>
              <a:t> }}/actions/runs/${{ </a:t>
            </a:r>
            <a:r>
              <a:rPr lang="en-US" dirty="0" err="1"/>
              <a:t>github.run_id</a:t>
            </a:r>
            <a:r>
              <a:rPr lang="en-US" dirty="0"/>
              <a:t> }} \n SHA: [${{ </a:t>
            </a:r>
            <a:r>
              <a:rPr lang="en-US" dirty="0" err="1"/>
              <a:t>github.sha</a:t>
            </a:r>
            <a:r>
              <a:rPr lang="en-US" dirty="0"/>
              <a:t> }}](https://github.com/${{ </a:t>
            </a:r>
            <a:r>
              <a:rPr lang="en-US" dirty="0" err="1"/>
              <a:t>github.repository</a:t>
            </a:r>
            <a:r>
              <a:rPr lang="en-US" dirty="0"/>
              <a:t> }}/commit/${{ </a:t>
            </a:r>
            <a:r>
              <a:rPr lang="en-US" dirty="0" err="1"/>
              <a:t>github.sha</a:t>
            </a:r>
            <a:r>
              <a:rPr lang="en-US" dirty="0"/>
              <a:t> }}) \n";</a:t>
            </a:r>
          </a:p>
          <a:p>
            <a:r>
              <a:rPr lang="en-US" dirty="0"/>
              <a:t>          </a:t>
            </a:r>
            <a:r>
              <a:rPr lang="en-US" dirty="0" err="1"/>
              <a:t>github.issues.create</a:t>
            </a:r>
            <a:r>
              <a:rPr lang="en-US" dirty="0"/>
              <a:t>({</a:t>
            </a:r>
          </a:p>
          <a:p>
            <a:r>
              <a:rPr lang="en-US" dirty="0"/>
              <a:t>            owner: </a:t>
            </a:r>
            <a:r>
              <a:rPr lang="en-US" dirty="0" err="1"/>
              <a:t>context.repo.owner</a:t>
            </a:r>
            <a:r>
              <a:rPr lang="en-US" dirty="0"/>
              <a:t>,</a:t>
            </a:r>
          </a:p>
          <a:p>
            <a:r>
              <a:rPr lang="en-US" dirty="0"/>
              <a:t>            repo: </a:t>
            </a:r>
            <a:r>
              <a:rPr lang="en-US" dirty="0" err="1"/>
              <a:t>context.repo.repo</a:t>
            </a:r>
            <a:r>
              <a:rPr lang="en-US" dirty="0"/>
              <a:t>,</a:t>
            </a:r>
          </a:p>
          <a:p>
            <a:r>
              <a:rPr lang="en-US" dirty="0"/>
              <a:t>            title: "${{ </a:t>
            </a:r>
            <a:r>
              <a:rPr lang="en-US" dirty="0" err="1"/>
              <a:t>env.build_name</a:t>
            </a:r>
            <a:r>
              <a:rPr lang="en-US" dirty="0"/>
              <a:t> }} Workflow ${{ </a:t>
            </a:r>
            <a:r>
              <a:rPr lang="en-US" dirty="0" err="1"/>
              <a:t>github.run_number</a:t>
            </a:r>
            <a:r>
              <a:rPr lang="en-US" dirty="0"/>
              <a:t> }} Failed! ",</a:t>
            </a:r>
          </a:p>
          <a:p>
            <a:r>
              <a:rPr lang="en-US" dirty="0"/>
              <a:t>            body: body</a:t>
            </a:r>
          </a:p>
          <a:p>
            <a:r>
              <a:rPr lang="en-US" dirty="0"/>
              <a:t>          });</a:t>
            </a:r>
          </a:p>
        </p:txBody>
      </p:sp>
    </p:spTree>
    <p:extLst>
      <p:ext uri="{BB962C8B-B14F-4D97-AF65-F5344CB8AC3E}">
        <p14:creationId xmlns:p14="http://schemas.microsoft.com/office/powerpoint/2010/main" val="280887930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7911-6851-4B79-9EB4-348AC9C12418}"/>
              </a:ext>
            </a:extLst>
          </p:cNvPr>
          <p:cNvSpPr>
            <a:spLocks noGrp="1"/>
          </p:cNvSpPr>
          <p:nvPr>
            <p:ph type="title"/>
          </p:nvPr>
        </p:nvSpPr>
        <p:spPr/>
        <p:txBody>
          <a:bodyPr/>
          <a:lstStyle/>
          <a:p>
            <a:r>
              <a:rPr lang="en-US" dirty="0"/>
              <a:t>Challenge 3 MVP – GitHub – User Java</a:t>
            </a:r>
          </a:p>
        </p:txBody>
      </p:sp>
      <p:sp>
        <p:nvSpPr>
          <p:cNvPr id="5" name="Text Placeholder 4">
            <a:extLst>
              <a:ext uri="{FF2B5EF4-FFF2-40B4-BE49-F238E27FC236}">
                <a16:creationId xmlns:a16="http://schemas.microsoft.com/office/drawing/2014/main" id="{5F548F50-00F4-4AD2-9382-FFA4532174ED}"/>
              </a:ext>
            </a:extLst>
          </p:cNvPr>
          <p:cNvSpPr>
            <a:spLocks noGrp="1"/>
          </p:cNvSpPr>
          <p:nvPr>
            <p:ph type="body" sz="quarter" idx="10"/>
          </p:nvPr>
        </p:nvSpPr>
        <p:spPr>
          <a:xfrm>
            <a:off x="269240" y="1038195"/>
            <a:ext cx="11653522" cy="5626556"/>
          </a:xfrm>
        </p:spPr>
        <p:txBody>
          <a:bodyPr>
            <a:normAutofit fontScale="25000" lnSpcReduction="20000"/>
          </a:bodyPr>
          <a:lstStyle/>
          <a:p>
            <a:r>
              <a:rPr lang="en-US" dirty="0"/>
              <a:t>name: User Java CICD</a:t>
            </a:r>
          </a:p>
          <a:p>
            <a:endParaRPr lang="en-US" dirty="0"/>
          </a:p>
          <a:p>
            <a:r>
              <a:rPr lang="en-US" dirty="0"/>
              <a:t>env:</a:t>
            </a:r>
          </a:p>
          <a:p>
            <a:r>
              <a:rPr lang="en-US" dirty="0"/>
              <a:t>  registry: docker.pkg.github.com</a:t>
            </a:r>
          </a:p>
          <a:p>
            <a:r>
              <a:rPr lang="en-US" dirty="0"/>
              <a:t>  repository: hattan/</a:t>
            </a:r>
            <a:r>
              <a:rPr lang="en-US" dirty="0" err="1"/>
              <a:t>openhack</a:t>
            </a:r>
            <a:r>
              <a:rPr lang="en-US" dirty="0"/>
              <a:t>-</a:t>
            </a:r>
            <a:r>
              <a:rPr lang="en-US" dirty="0" err="1"/>
              <a:t>devops</a:t>
            </a:r>
            <a:r>
              <a:rPr lang="en-US" dirty="0"/>
              <a:t>-team-</a:t>
            </a:r>
            <a:r>
              <a:rPr lang="en-US" dirty="0" err="1"/>
              <a:t>gh</a:t>
            </a:r>
            <a:r>
              <a:rPr lang="en-US" dirty="0"/>
              <a:t>/api-user-java</a:t>
            </a:r>
          </a:p>
          <a:p>
            <a:r>
              <a:rPr lang="en-US" dirty="0"/>
              <a:t>  </a:t>
            </a:r>
            <a:r>
              <a:rPr lang="en-US" dirty="0" err="1"/>
              <a:t>docker_path</a:t>
            </a:r>
            <a:r>
              <a:rPr lang="en-US" dirty="0"/>
              <a:t>: apis/user-java</a:t>
            </a:r>
          </a:p>
          <a:p>
            <a:r>
              <a:rPr lang="en-US" dirty="0"/>
              <a:t>  </a:t>
            </a:r>
            <a:r>
              <a:rPr lang="en-US" dirty="0" err="1"/>
              <a:t>staging_url</a:t>
            </a:r>
            <a:r>
              <a:rPr lang="en-US" dirty="0"/>
              <a:t>: https://openhackxv61mxh2userjava-staging.azurewebsites.net/</a:t>
            </a:r>
          </a:p>
          <a:p>
            <a:r>
              <a:rPr lang="en-US" dirty="0"/>
              <a:t>  </a:t>
            </a:r>
            <a:r>
              <a:rPr lang="en-US" dirty="0" err="1"/>
              <a:t>prod_url</a:t>
            </a:r>
            <a:r>
              <a:rPr lang="en-US" dirty="0"/>
              <a:t>: https://openhackxv61mxh2userjava.azurewebsites.net/</a:t>
            </a:r>
          </a:p>
          <a:p>
            <a:r>
              <a:rPr lang="en-US" dirty="0"/>
              <a:t>  </a:t>
            </a:r>
            <a:r>
              <a:rPr lang="en-US" dirty="0" err="1"/>
              <a:t>resource_group</a:t>
            </a:r>
            <a:r>
              <a:rPr lang="en-US" dirty="0"/>
              <a:t>: openhackxv61mxh2rg</a:t>
            </a:r>
          </a:p>
          <a:p>
            <a:r>
              <a:rPr lang="en-US" dirty="0"/>
              <a:t>  </a:t>
            </a:r>
            <a:r>
              <a:rPr lang="en-US" dirty="0" err="1"/>
              <a:t>webapp_name</a:t>
            </a:r>
            <a:r>
              <a:rPr lang="en-US" dirty="0"/>
              <a:t>: openhackxv61mxh2userjava</a:t>
            </a:r>
          </a:p>
          <a:p>
            <a:r>
              <a:rPr lang="en-US" dirty="0"/>
              <a:t>  </a:t>
            </a:r>
            <a:r>
              <a:rPr lang="en-US" dirty="0" err="1"/>
              <a:t>build_name</a:t>
            </a:r>
            <a:r>
              <a:rPr lang="en-US" dirty="0"/>
              <a:t>: User Java</a:t>
            </a:r>
          </a:p>
          <a:p>
            <a:r>
              <a:rPr lang="en-US" dirty="0"/>
              <a:t>  </a:t>
            </a:r>
            <a:r>
              <a:rPr lang="en-US" dirty="0" err="1"/>
              <a:t>webv_path</a:t>
            </a:r>
            <a:r>
              <a:rPr lang="en-US" dirty="0"/>
              <a:t>: apis/user-java/</a:t>
            </a:r>
            <a:r>
              <a:rPr lang="en-US" dirty="0" err="1"/>
              <a:t>webvalidate</a:t>
            </a:r>
            <a:endParaRPr lang="en-US" dirty="0"/>
          </a:p>
          <a:p>
            <a:endParaRPr lang="en-US" dirty="0"/>
          </a:p>
          <a:p>
            <a:r>
              <a:rPr lang="en-US" dirty="0"/>
              <a:t>on:</a:t>
            </a:r>
          </a:p>
          <a:p>
            <a:r>
              <a:rPr lang="en-US" dirty="0"/>
              <a:t>  push:</a:t>
            </a:r>
          </a:p>
          <a:p>
            <a:r>
              <a:rPr lang="en-US" dirty="0"/>
              <a:t>    branches: [ master ]</a:t>
            </a:r>
          </a:p>
          <a:p>
            <a:r>
              <a:rPr lang="en-US" dirty="0"/>
              <a:t>    paths: </a:t>
            </a:r>
          </a:p>
          <a:p>
            <a:r>
              <a:rPr lang="en-US" dirty="0"/>
              <a:t>      - apis/user-java/**  </a:t>
            </a:r>
          </a:p>
          <a:p>
            <a:r>
              <a:rPr lang="en-US" dirty="0"/>
              <a:t>      - .</a:t>
            </a:r>
            <a:r>
              <a:rPr lang="en-US" dirty="0" err="1"/>
              <a:t>github</a:t>
            </a:r>
            <a:r>
              <a:rPr lang="en-US" dirty="0"/>
              <a:t>/workflows/user-</a:t>
            </a:r>
            <a:r>
              <a:rPr lang="en-US" dirty="0" err="1"/>
              <a:t>java.yml</a:t>
            </a:r>
            <a:endParaRPr lang="en-US" dirty="0"/>
          </a:p>
          <a:p>
            <a:r>
              <a:rPr lang="en-US" dirty="0"/>
              <a:t>  </a:t>
            </a:r>
            <a:r>
              <a:rPr lang="en-US" dirty="0" err="1"/>
              <a:t>pull_request</a:t>
            </a:r>
            <a:r>
              <a:rPr lang="en-US" dirty="0"/>
              <a:t>:</a:t>
            </a:r>
          </a:p>
          <a:p>
            <a:r>
              <a:rPr lang="en-US" dirty="0"/>
              <a:t>    branches: [ master ]</a:t>
            </a:r>
          </a:p>
          <a:p>
            <a:r>
              <a:rPr lang="en-US" dirty="0"/>
              <a:t>    paths: </a:t>
            </a:r>
          </a:p>
          <a:p>
            <a:r>
              <a:rPr lang="en-US" dirty="0"/>
              <a:t>      - apis/user-java/**</a:t>
            </a:r>
          </a:p>
          <a:p>
            <a:r>
              <a:rPr lang="en-US" dirty="0"/>
              <a:t>      - .</a:t>
            </a:r>
            <a:r>
              <a:rPr lang="en-US" dirty="0" err="1"/>
              <a:t>github</a:t>
            </a:r>
            <a:r>
              <a:rPr lang="en-US" dirty="0"/>
              <a:t>/workflows/user-</a:t>
            </a:r>
            <a:r>
              <a:rPr lang="en-US" dirty="0" err="1"/>
              <a:t>java.yml</a:t>
            </a:r>
            <a:endParaRPr lang="en-US" dirty="0"/>
          </a:p>
          <a:p>
            <a:endParaRPr lang="en-US" dirty="0"/>
          </a:p>
          <a:p>
            <a:r>
              <a:rPr lang="en-US" dirty="0"/>
              <a:t>jobs:</a:t>
            </a:r>
          </a:p>
          <a:p>
            <a:r>
              <a:rPr lang="en-US" dirty="0"/>
              <a:t>  </a:t>
            </a:r>
            <a:r>
              <a:rPr lang="en-US" dirty="0" err="1"/>
              <a:t>build_and_test</a:t>
            </a:r>
            <a:r>
              <a:rPr lang="en-US" dirty="0"/>
              <a:t>:</a:t>
            </a:r>
          </a:p>
          <a:p>
            <a:r>
              <a:rPr lang="en-US" dirty="0"/>
              <a:t>    runs-on: ubuntu-latest</a:t>
            </a:r>
          </a:p>
          <a:p>
            <a:r>
              <a:rPr lang="en-US" dirty="0"/>
              <a:t>    defaults:</a:t>
            </a:r>
          </a:p>
          <a:p>
            <a:r>
              <a:rPr lang="en-US" dirty="0"/>
              <a:t>      run:</a:t>
            </a:r>
          </a:p>
          <a:p>
            <a:r>
              <a:rPr lang="en-US" dirty="0"/>
              <a:t>        shell: bash</a:t>
            </a:r>
          </a:p>
          <a:p>
            <a:r>
              <a:rPr lang="en-US" dirty="0"/>
              <a:t>        working-directory: apis/user-java    </a:t>
            </a:r>
          </a:p>
          <a:p>
            <a:r>
              <a:rPr lang="en-US" dirty="0"/>
              <a:t>    steps:</a:t>
            </a:r>
          </a:p>
          <a:p>
            <a:r>
              <a:rPr lang="en-US" dirty="0"/>
              <a:t>    - uses: actions/checkout@v2</a:t>
            </a:r>
          </a:p>
          <a:p>
            <a:endParaRPr lang="en-US" dirty="0"/>
          </a:p>
          <a:p>
            <a:r>
              <a:rPr lang="en-US" dirty="0"/>
              <a:t>    - name: Set up JDK 11</a:t>
            </a:r>
          </a:p>
          <a:p>
            <a:r>
              <a:rPr lang="en-US" dirty="0"/>
              <a:t>      uses: actions/setup-java@v1</a:t>
            </a:r>
          </a:p>
          <a:p>
            <a:r>
              <a:rPr lang="en-US" dirty="0"/>
              <a:t>      with:</a:t>
            </a:r>
          </a:p>
          <a:p>
            <a:r>
              <a:rPr lang="en-US" dirty="0"/>
              <a:t>        java-version: 11</a:t>
            </a:r>
          </a:p>
          <a:p>
            <a:endParaRPr lang="en-US" dirty="0"/>
          </a:p>
          <a:p>
            <a:r>
              <a:rPr lang="en-US" dirty="0"/>
              <a:t>    - name: Run Unit Tests</a:t>
            </a:r>
          </a:p>
          <a:p>
            <a:r>
              <a:rPr lang="en-US" dirty="0"/>
              <a:t>      run: </a:t>
            </a:r>
            <a:r>
              <a:rPr lang="en-US" dirty="0" err="1"/>
              <a:t>mvn</a:t>
            </a:r>
            <a:r>
              <a:rPr lang="en-US" dirty="0"/>
              <a:t> test</a:t>
            </a:r>
          </a:p>
          <a:p>
            <a:endParaRPr lang="en-US" dirty="0"/>
          </a:p>
          <a:p>
            <a:r>
              <a:rPr lang="en-US" dirty="0"/>
              <a:t>    - uses: actions/github-script@0.9.0</a:t>
            </a:r>
          </a:p>
          <a:p>
            <a:r>
              <a:rPr lang="en-US" dirty="0"/>
              <a:t>      if: failure()</a:t>
            </a:r>
          </a:p>
          <a:p>
            <a:r>
              <a:rPr lang="en-US" dirty="0"/>
              <a:t>      with:</a:t>
            </a:r>
          </a:p>
          <a:p>
            <a:r>
              <a:rPr lang="en-US" dirty="0"/>
              <a:t>        </a:t>
            </a:r>
            <a:r>
              <a:rPr lang="en-US" dirty="0" err="1"/>
              <a:t>github</a:t>
            </a:r>
            <a:r>
              <a:rPr lang="en-US" dirty="0"/>
              <a:t>-token: ${{</a:t>
            </a:r>
            <a:r>
              <a:rPr lang="en-US" dirty="0" err="1"/>
              <a:t>secrets.GITHUB_TOKEN</a:t>
            </a:r>
            <a:r>
              <a:rPr lang="en-US" dirty="0"/>
              <a:t>}}</a:t>
            </a:r>
          </a:p>
          <a:p>
            <a:r>
              <a:rPr lang="en-US" dirty="0"/>
              <a:t>        script: |</a:t>
            </a:r>
          </a:p>
          <a:p>
            <a:r>
              <a:rPr lang="en-US" dirty="0"/>
              <a:t>          let body = "${{ </a:t>
            </a:r>
            <a:r>
              <a:rPr lang="en-US" dirty="0" err="1"/>
              <a:t>env.build_name</a:t>
            </a:r>
            <a:r>
              <a:rPr lang="en-US" dirty="0"/>
              <a:t> }} </a:t>
            </a:r>
            <a:r>
              <a:rPr lang="en-US" dirty="0" err="1"/>
              <a:t>Worflow</a:t>
            </a:r>
            <a:r>
              <a:rPr lang="en-US" dirty="0"/>
              <a:t> Failure \n Build Number: ${{ </a:t>
            </a:r>
            <a:r>
              <a:rPr lang="en-US" dirty="0" err="1"/>
              <a:t>github.run_number</a:t>
            </a:r>
            <a:r>
              <a:rPr lang="en-US" dirty="0"/>
              <a:t> }} \n Build Log: https://github.com/${{ </a:t>
            </a:r>
            <a:r>
              <a:rPr lang="en-US" dirty="0" err="1"/>
              <a:t>github.repository</a:t>
            </a:r>
            <a:r>
              <a:rPr lang="en-US" dirty="0"/>
              <a:t> }}/actions/runs/${{ </a:t>
            </a:r>
            <a:r>
              <a:rPr lang="en-US" dirty="0" err="1"/>
              <a:t>github.run_id</a:t>
            </a:r>
            <a:r>
              <a:rPr lang="en-US" dirty="0"/>
              <a:t> }} \n SHA: [${{ </a:t>
            </a:r>
            <a:r>
              <a:rPr lang="en-US" dirty="0" err="1"/>
              <a:t>github.sha</a:t>
            </a:r>
            <a:r>
              <a:rPr lang="en-US" dirty="0"/>
              <a:t> }}](https://github.com/${{ </a:t>
            </a:r>
            <a:r>
              <a:rPr lang="en-US" dirty="0" err="1"/>
              <a:t>github.repository</a:t>
            </a:r>
            <a:r>
              <a:rPr lang="en-US" dirty="0"/>
              <a:t> }}/commit/${{ </a:t>
            </a:r>
            <a:r>
              <a:rPr lang="en-US" dirty="0" err="1"/>
              <a:t>github.sha</a:t>
            </a:r>
            <a:r>
              <a:rPr lang="en-US" dirty="0"/>
              <a:t> }}) \n";</a:t>
            </a:r>
          </a:p>
          <a:p>
            <a:r>
              <a:rPr lang="en-US" dirty="0"/>
              <a:t>          </a:t>
            </a:r>
            <a:r>
              <a:rPr lang="en-US" dirty="0" err="1"/>
              <a:t>github.issues.create</a:t>
            </a:r>
            <a:r>
              <a:rPr lang="en-US" dirty="0"/>
              <a:t>({</a:t>
            </a:r>
          </a:p>
          <a:p>
            <a:r>
              <a:rPr lang="en-US" dirty="0"/>
              <a:t>            owner: </a:t>
            </a:r>
            <a:r>
              <a:rPr lang="en-US" dirty="0" err="1"/>
              <a:t>context.repo.owner</a:t>
            </a:r>
            <a:r>
              <a:rPr lang="en-US" dirty="0"/>
              <a:t>,</a:t>
            </a:r>
          </a:p>
          <a:p>
            <a:r>
              <a:rPr lang="en-US" dirty="0"/>
              <a:t>            repo: </a:t>
            </a:r>
            <a:r>
              <a:rPr lang="en-US" dirty="0" err="1"/>
              <a:t>context.repo.repo</a:t>
            </a:r>
            <a:r>
              <a:rPr lang="en-US" dirty="0"/>
              <a:t>,</a:t>
            </a:r>
          </a:p>
          <a:p>
            <a:r>
              <a:rPr lang="en-US" dirty="0"/>
              <a:t>            title: "${{ </a:t>
            </a:r>
            <a:r>
              <a:rPr lang="en-US" dirty="0" err="1"/>
              <a:t>env.build_name</a:t>
            </a:r>
            <a:r>
              <a:rPr lang="en-US" dirty="0"/>
              <a:t> }} Workflow ${{ </a:t>
            </a:r>
            <a:r>
              <a:rPr lang="en-US" dirty="0" err="1"/>
              <a:t>github.run_number</a:t>
            </a:r>
            <a:r>
              <a:rPr lang="en-US" dirty="0"/>
              <a:t> }} Failed! ",</a:t>
            </a:r>
          </a:p>
          <a:p>
            <a:r>
              <a:rPr lang="en-US" dirty="0"/>
              <a:t>            body: body</a:t>
            </a:r>
          </a:p>
          <a:p>
            <a:r>
              <a:rPr lang="en-US" dirty="0"/>
              <a:t>          });</a:t>
            </a:r>
          </a:p>
        </p:txBody>
      </p:sp>
    </p:spTree>
    <p:extLst>
      <p:ext uri="{BB962C8B-B14F-4D97-AF65-F5344CB8AC3E}">
        <p14:creationId xmlns:p14="http://schemas.microsoft.com/office/powerpoint/2010/main" val="41818495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7911-6851-4B79-9EB4-348AC9C12418}"/>
              </a:ext>
            </a:extLst>
          </p:cNvPr>
          <p:cNvSpPr>
            <a:spLocks noGrp="1"/>
          </p:cNvSpPr>
          <p:nvPr>
            <p:ph type="title"/>
          </p:nvPr>
        </p:nvSpPr>
        <p:spPr/>
        <p:txBody>
          <a:bodyPr/>
          <a:lstStyle/>
          <a:p>
            <a:r>
              <a:rPr lang="en-US" dirty="0"/>
              <a:t>Challenge 3 MVP – GitHub – User Profile</a:t>
            </a:r>
          </a:p>
        </p:txBody>
      </p:sp>
      <p:sp>
        <p:nvSpPr>
          <p:cNvPr id="5" name="Text Placeholder 4">
            <a:extLst>
              <a:ext uri="{FF2B5EF4-FFF2-40B4-BE49-F238E27FC236}">
                <a16:creationId xmlns:a16="http://schemas.microsoft.com/office/drawing/2014/main" id="{5F548F50-00F4-4AD2-9382-FFA4532174ED}"/>
              </a:ext>
            </a:extLst>
          </p:cNvPr>
          <p:cNvSpPr>
            <a:spLocks noGrp="1"/>
          </p:cNvSpPr>
          <p:nvPr>
            <p:ph type="body" sz="quarter" idx="10"/>
          </p:nvPr>
        </p:nvSpPr>
        <p:spPr>
          <a:xfrm>
            <a:off x="269240" y="1038195"/>
            <a:ext cx="11653522" cy="5626556"/>
          </a:xfrm>
        </p:spPr>
        <p:txBody>
          <a:bodyPr>
            <a:normAutofit fontScale="25000" lnSpcReduction="20000"/>
          </a:bodyPr>
          <a:lstStyle/>
          <a:p>
            <a:r>
              <a:rPr lang="en-US" dirty="0"/>
              <a:t>name: User Profile CICD</a:t>
            </a:r>
          </a:p>
          <a:p>
            <a:endParaRPr lang="en-US" dirty="0"/>
          </a:p>
          <a:p>
            <a:r>
              <a:rPr lang="en-US" dirty="0"/>
              <a:t>env:</a:t>
            </a:r>
          </a:p>
          <a:p>
            <a:r>
              <a:rPr lang="en-US" dirty="0"/>
              <a:t>  registry: docker.pkg.github.com</a:t>
            </a:r>
          </a:p>
          <a:p>
            <a:r>
              <a:rPr lang="en-US" dirty="0"/>
              <a:t>  repository: hattan/</a:t>
            </a:r>
            <a:r>
              <a:rPr lang="en-US" dirty="0" err="1"/>
              <a:t>openhack</a:t>
            </a:r>
            <a:r>
              <a:rPr lang="en-US" dirty="0"/>
              <a:t>-</a:t>
            </a:r>
            <a:r>
              <a:rPr lang="en-US" dirty="0" err="1"/>
              <a:t>devops</a:t>
            </a:r>
            <a:r>
              <a:rPr lang="en-US" dirty="0"/>
              <a:t>-team-</a:t>
            </a:r>
            <a:r>
              <a:rPr lang="en-US" dirty="0" err="1"/>
              <a:t>gh</a:t>
            </a:r>
            <a:r>
              <a:rPr lang="en-US" dirty="0"/>
              <a:t>/api-user</a:t>
            </a:r>
          </a:p>
          <a:p>
            <a:r>
              <a:rPr lang="en-US" dirty="0"/>
              <a:t>  </a:t>
            </a:r>
            <a:r>
              <a:rPr lang="en-US" dirty="0" err="1"/>
              <a:t>docker_path</a:t>
            </a:r>
            <a:r>
              <a:rPr lang="en-US" dirty="0"/>
              <a:t>: apis/</a:t>
            </a:r>
            <a:r>
              <a:rPr lang="en-US" dirty="0" err="1"/>
              <a:t>userprofile</a:t>
            </a:r>
            <a:endParaRPr lang="en-US" dirty="0"/>
          </a:p>
          <a:p>
            <a:r>
              <a:rPr lang="en-US" dirty="0"/>
              <a:t>  </a:t>
            </a:r>
            <a:r>
              <a:rPr lang="en-US" dirty="0" err="1"/>
              <a:t>staging_url</a:t>
            </a:r>
            <a:r>
              <a:rPr lang="en-US" dirty="0"/>
              <a:t>: https://openhackxv61mxh2userprofile-staging.azurewebsites.net/</a:t>
            </a:r>
          </a:p>
          <a:p>
            <a:r>
              <a:rPr lang="en-US" dirty="0"/>
              <a:t>  </a:t>
            </a:r>
            <a:r>
              <a:rPr lang="en-US" dirty="0" err="1"/>
              <a:t>prod_url</a:t>
            </a:r>
            <a:r>
              <a:rPr lang="en-US" dirty="0"/>
              <a:t>: https://openhackxv61mxh2userprofile.azurewebsites.net/</a:t>
            </a:r>
          </a:p>
          <a:p>
            <a:r>
              <a:rPr lang="en-US" dirty="0"/>
              <a:t>  </a:t>
            </a:r>
            <a:r>
              <a:rPr lang="en-US" dirty="0" err="1"/>
              <a:t>resource_group</a:t>
            </a:r>
            <a:r>
              <a:rPr lang="en-US" dirty="0"/>
              <a:t>: openhackxv61mxh2rg</a:t>
            </a:r>
          </a:p>
          <a:p>
            <a:r>
              <a:rPr lang="en-US" dirty="0"/>
              <a:t>  </a:t>
            </a:r>
            <a:r>
              <a:rPr lang="en-US" dirty="0" err="1"/>
              <a:t>webapp_name</a:t>
            </a:r>
            <a:r>
              <a:rPr lang="en-US" dirty="0"/>
              <a:t>: openhackxv61mxh2userprofile</a:t>
            </a:r>
          </a:p>
          <a:p>
            <a:r>
              <a:rPr lang="en-US" dirty="0"/>
              <a:t>  </a:t>
            </a:r>
            <a:r>
              <a:rPr lang="en-US" dirty="0" err="1"/>
              <a:t>build_name</a:t>
            </a:r>
            <a:r>
              <a:rPr lang="en-US" dirty="0"/>
              <a:t>: User Profile</a:t>
            </a:r>
          </a:p>
          <a:p>
            <a:r>
              <a:rPr lang="en-US" dirty="0"/>
              <a:t>  </a:t>
            </a:r>
            <a:r>
              <a:rPr lang="en-US" dirty="0" err="1"/>
              <a:t>webv_path</a:t>
            </a:r>
            <a:r>
              <a:rPr lang="en-US" dirty="0"/>
              <a:t>: apis/</a:t>
            </a:r>
            <a:r>
              <a:rPr lang="en-US" dirty="0" err="1"/>
              <a:t>userprofile</a:t>
            </a:r>
            <a:r>
              <a:rPr lang="en-US" dirty="0"/>
              <a:t>/</a:t>
            </a:r>
            <a:r>
              <a:rPr lang="en-US" dirty="0" err="1"/>
              <a:t>webvalidate</a:t>
            </a:r>
            <a:endParaRPr lang="en-US" dirty="0"/>
          </a:p>
          <a:p>
            <a:endParaRPr lang="en-US" dirty="0"/>
          </a:p>
          <a:p>
            <a:r>
              <a:rPr lang="en-US" dirty="0"/>
              <a:t>on:</a:t>
            </a:r>
          </a:p>
          <a:p>
            <a:r>
              <a:rPr lang="en-US" dirty="0"/>
              <a:t>  push:</a:t>
            </a:r>
          </a:p>
          <a:p>
            <a:r>
              <a:rPr lang="en-US" dirty="0"/>
              <a:t>    branches: [ master ]</a:t>
            </a:r>
          </a:p>
          <a:p>
            <a:r>
              <a:rPr lang="en-US" dirty="0"/>
              <a:t>    paths: </a:t>
            </a:r>
          </a:p>
          <a:p>
            <a:r>
              <a:rPr lang="en-US" dirty="0"/>
              <a:t>      - apis/</a:t>
            </a:r>
            <a:r>
              <a:rPr lang="en-US" dirty="0" err="1"/>
              <a:t>userprofile</a:t>
            </a:r>
            <a:r>
              <a:rPr lang="en-US" dirty="0"/>
              <a:t>/**  </a:t>
            </a:r>
          </a:p>
          <a:p>
            <a:r>
              <a:rPr lang="en-US" dirty="0"/>
              <a:t>      - .</a:t>
            </a:r>
            <a:r>
              <a:rPr lang="en-US" dirty="0" err="1"/>
              <a:t>github</a:t>
            </a:r>
            <a:r>
              <a:rPr lang="en-US" dirty="0"/>
              <a:t>/workflows/</a:t>
            </a:r>
            <a:r>
              <a:rPr lang="en-US" dirty="0" err="1"/>
              <a:t>userprofile.yml</a:t>
            </a:r>
            <a:endParaRPr lang="en-US" dirty="0"/>
          </a:p>
          <a:p>
            <a:r>
              <a:rPr lang="en-US" dirty="0"/>
              <a:t>  </a:t>
            </a:r>
            <a:r>
              <a:rPr lang="en-US" dirty="0" err="1"/>
              <a:t>pull_request</a:t>
            </a:r>
            <a:r>
              <a:rPr lang="en-US" dirty="0"/>
              <a:t>:</a:t>
            </a:r>
          </a:p>
          <a:p>
            <a:r>
              <a:rPr lang="en-US" dirty="0"/>
              <a:t>    branches: [ master ]</a:t>
            </a:r>
          </a:p>
          <a:p>
            <a:r>
              <a:rPr lang="en-US" dirty="0"/>
              <a:t>    paths: </a:t>
            </a:r>
          </a:p>
          <a:p>
            <a:r>
              <a:rPr lang="en-US" dirty="0"/>
              <a:t>      - apis/</a:t>
            </a:r>
            <a:r>
              <a:rPr lang="en-US" dirty="0" err="1"/>
              <a:t>userprofile</a:t>
            </a:r>
            <a:r>
              <a:rPr lang="en-US" dirty="0"/>
              <a:t>/**</a:t>
            </a:r>
          </a:p>
          <a:p>
            <a:r>
              <a:rPr lang="en-US" dirty="0"/>
              <a:t>      - .</a:t>
            </a:r>
            <a:r>
              <a:rPr lang="en-US" dirty="0" err="1"/>
              <a:t>github</a:t>
            </a:r>
            <a:r>
              <a:rPr lang="en-US" dirty="0"/>
              <a:t>/workflows/</a:t>
            </a:r>
            <a:r>
              <a:rPr lang="en-US" dirty="0" err="1"/>
              <a:t>userprofile.yml</a:t>
            </a:r>
            <a:endParaRPr lang="en-US" dirty="0"/>
          </a:p>
          <a:p>
            <a:endParaRPr lang="en-US" dirty="0"/>
          </a:p>
          <a:p>
            <a:r>
              <a:rPr lang="en-US" dirty="0"/>
              <a:t>jobs:</a:t>
            </a:r>
          </a:p>
          <a:p>
            <a:r>
              <a:rPr lang="en-US" dirty="0"/>
              <a:t>  </a:t>
            </a:r>
            <a:r>
              <a:rPr lang="en-US" dirty="0" err="1"/>
              <a:t>build_and_test</a:t>
            </a:r>
            <a:r>
              <a:rPr lang="en-US" dirty="0"/>
              <a:t>:</a:t>
            </a:r>
          </a:p>
          <a:p>
            <a:r>
              <a:rPr lang="en-US" dirty="0"/>
              <a:t>    runs-on: ubuntu-latest</a:t>
            </a:r>
          </a:p>
          <a:p>
            <a:r>
              <a:rPr lang="en-US" dirty="0"/>
              <a:t>    defaults:</a:t>
            </a:r>
          </a:p>
          <a:p>
            <a:r>
              <a:rPr lang="en-US" dirty="0"/>
              <a:t>      run:</a:t>
            </a:r>
          </a:p>
          <a:p>
            <a:r>
              <a:rPr lang="en-US" dirty="0"/>
              <a:t>        shell: bash</a:t>
            </a:r>
          </a:p>
          <a:p>
            <a:r>
              <a:rPr lang="en-US" dirty="0"/>
              <a:t>        working-directory: apis/</a:t>
            </a:r>
            <a:r>
              <a:rPr lang="en-US" dirty="0" err="1"/>
              <a:t>userprofile</a:t>
            </a:r>
            <a:r>
              <a:rPr lang="en-US" dirty="0"/>
              <a:t>    </a:t>
            </a:r>
          </a:p>
          <a:p>
            <a:r>
              <a:rPr lang="en-US" dirty="0"/>
              <a:t>    steps:</a:t>
            </a:r>
          </a:p>
          <a:p>
            <a:r>
              <a:rPr lang="en-US" dirty="0"/>
              <a:t>    - uses: actions/checkout@v2</a:t>
            </a:r>
          </a:p>
          <a:p>
            <a:endParaRPr lang="en-US" dirty="0"/>
          </a:p>
          <a:p>
            <a:r>
              <a:rPr lang="en-US" dirty="0"/>
              <a:t>    - name: Use Node.js 10.x</a:t>
            </a:r>
          </a:p>
          <a:p>
            <a:r>
              <a:rPr lang="en-US" dirty="0"/>
              <a:t>      uses: actions/setup-node@v1</a:t>
            </a:r>
          </a:p>
          <a:p>
            <a:r>
              <a:rPr lang="en-US" dirty="0"/>
              <a:t>      with:</a:t>
            </a:r>
          </a:p>
          <a:p>
            <a:r>
              <a:rPr lang="en-US" dirty="0"/>
              <a:t>        node-version: 10.x</a:t>
            </a:r>
          </a:p>
          <a:p>
            <a:r>
              <a:rPr lang="en-US" dirty="0"/>
              <a:t>    - run: </a:t>
            </a:r>
            <a:r>
              <a:rPr lang="en-US" dirty="0" err="1"/>
              <a:t>npm</a:t>
            </a:r>
            <a:r>
              <a:rPr lang="en-US" dirty="0"/>
              <a:t> ci</a:t>
            </a:r>
          </a:p>
          <a:p>
            <a:r>
              <a:rPr lang="en-US" dirty="0"/>
              <a:t>    - run: </a:t>
            </a:r>
            <a:r>
              <a:rPr lang="en-US" dirty="0" err="1"/>
              <a:t>npm</a:t>
            </a:r>
            <a:r>
              <a:rPr lang="en-US" dirty="0"/>
              <a:t> run build --if-present</a:t>
            </a:r>
          </a:p>
          <a:p>
            <a:r>
              <a:rPr lang="en-US" dirty="0"/>
              <a:t>    - run: </a:t>
            </a:r>
            <a:r>
              <a:rPr lang="en-US" dirty="0" err="1"/>
              <a:t>npm</a:t>
            </a:r>
            <a:r>
              <a:rPr lang="en-US" dirty="0"/>
              <a:t> run test</a:t>
            </a:r>
          </a:p>
          <a:p>
            <a:endParaRPr lang="en-US" dirty="0"/>
          </a:p>
          <a:p>
            <a:r>
              <a:rPr lang="en-US" dirty="0"/>
              <a:t>    - uses: actions/github-script@0.9.0</a:t>
            </a:r>
          </a:p>
          <a:p>
            <a:r>
              <a:rPr lang="en-US" dirty="0"/>
              <a:t>      if: failure()</a:t>
            </a:r>
          </a:p>
          <a:p>
            <a:r>
              <a:rPr lang="en-US" dirty="0"/>
              <a:t>      with:</a:t>
            </a:r>
          </a:p>
          <a:p>
            <a:r>
              <a:rPr lang="en-US" dirty="0"/>
              <a:t>        </a:t>
            </a:r>
            <a:r>
              <a:rPr lang="en-US" dirty="0" err="1"/>
              <a:t>github</a:t>
            </a:r>
            <a:r>
              <a:rPr lang="en-US" dirty="0"/>
              <a:t>-token: ${{</a:t>
            </a:r>
            <a:r>
              <a:rPr lang="en-US" dirty="0" err="1"/>
              <a:t>secrets.GITHUB_TOKEN</a:t>
            </a:r>
            <a:r>
              <a:rPr lang="en-US" dirty="0"/>
              <a:t>}}</a:t>
            </a:r>
          </a:p>
          <a:p>
            <a:r>
              <a:rPr lang="en-US" dirty="0"/>
              <a:t>        script: |</a:t>
            </a:r>
          </a:p>
          <a:p>
            <a:r>
              <a:rPr lang="en-US" dirty="0"/>
              <a:t>          let body = "${{ </a:t>
            </a:r>
            <a:r>
              <a:rPr lang="en-US" dirty="0" err="1"/>
              <a:t>env.build_name</a:t>
            </a:r>
            <a:r>
              <a:rPr lang="en-US" dirty="0"/>
              <a:t> }} </a:t>
            </a:r>
            <a:r>
              <a:rPr lang="en-US" dirty="0" err="1"/>
              <a:t>Worflow</a:t>
            </a:r>
            <a:r>
              <a:rPr lang="en-US" dirty="0"/>
              <a:t> Failure \n Build Number: ${{ </a:t>
            </a:r>
            <a:r>
              <a:rPr lang="en-US" dirty="0" err="1"/>
              <a:t>github.run_number</a:t>
            </a:r>
            <a:r>
              <a:rPr lang="en-US" dirty="0"/>
              <a:t> }} \n Build Log: https://github.com/${{ </a:t>
            </a:r>
            <a:r>
              <a:rPr lang="en-US" dirty="0" err="1"/>
              <a:t>github.repository</a:t>
            </a:r>
            <a:r>
              <a:rPr lang="en-US" dirty="0"/>
              <a:t> }}/actions/runs/${{ </a:t>
            </a:r>
            <a:r>
              <a:rPr lang="en-US" dirty="0" err="1"/>
              <a:t>github.run_id</a:t>
            </a:r>
            <a:r>
              <a:rPr lang="en-US" dirty="0"/>
              <a:t> }} \n SHA: [${{ </a:t>
            </a:r>
            <a:r>
              <a:rPr lang="en-US" dirty="0" err="1"/>
              <a:t>github.sha</a:t>
            </a:r>
            <a:r>
              <a:rPr lang="en-US" dirty="0"/>
              <a:t> }}](https://github.com/${{ </a:t>
            </a:r>
            <a:r>
              <a:rPr lang="en-US" dirty="0" err="1"/>
              <a:t>github.repository</a:t>
            </a:r>
            <a:r>
              <a:rPr lang="en-US" dirty="0"/>
              <a:t> }}/commit/${{ </a:t>
            </a:r>
            <a:r>
              <a:rPr lang="en-US" dirty="0" err="1"/>
              <a:t>github.sha</a:t>
            </a:r>
            <a:r>
              <a:rPr lang="en-US" dirty="0"/>
              <a:t> }}) \n";</a:t>
            </a:r>
          </a:p>
          <a:p>
            <a:r>
              <a:rPr lang="en-US" dirty="0"/>
              <a:t>          </a:t>
            </a:r>
            <a:r>
              <a:rPr lang="en-US" dirty="0" err="1"/>
              <a:t>github.issues.create</a:t>
            </a:r>
            <a:r>
              <a:rPr lang="en-US" dirty="0"/>
              <a:t>({</a:t>
            </a:r>
          </a:p>
          <a:p>
            <a:r>
              <a:rPr lang="en-US" dirty="0"/>
              <a:t>            owner: </a:t>
            </a:r>
            <a:r>
              <a:rPr lang="en-US" dirty="0" err="1"/>
              <a:t>context.repo.owner</a:t>
            </a:r>
            <a:r>
              <a:rPr lang="en-US" dirty="0"/>
              <a:t>,</a:t>
            </a:r>
          </a:p>
          <a:p>
            <a:r>
              <a:rPr lang="en-US" dirty="0"/>
              <a:t>            repo: </a:t>
            </a:r>
            <a:r>
              <a:rPr lang="en-US" dirty="0" err="1"/>
              <a:t>context.repo.repo</a:t>
            </a:r>
            <a:r>
              <a:rPr lang="en-US" dirty="0"/>
              <a:t>,</a:t>
            </a:r>
          </a:p>
          <a:p>
            <a:r>
              <a:rPr lang="en-US" dirty="0"/>
              <a:t>            title: "${{ </a:t>
            </a:r>
            <a:r>
              <a:rPr lang="en-US" dirty="0" err="1"/>
              <a:t>env.build_name</a:t>
            </a:r>
            <a:r>
              <a:rPr lang="en-US" dirty="0"/>
              <a:t> }} Workflow ${{ </a:t>
            </a:r>
            <a:r>
              <a:rPr lang="en-US" dirty="0" err="1"/>
              <a:t>github.run_number</a:t>
            </a:r>
            <a:r>
              <a:rPr lang="en-US" dirty="0"/>
              <a:t> }} Failed! ",</a:t>
            </a:r>
          </a:p>
          <a:p>
            <a:r>
              <a:rPr lang="en-US" dirty="0"/>
              <a:t>            body: body</a:t>
            </a:r>
          </a:p>
          <a:p>
            <a:r>
              <a:rPr lang="en-US" dirty="0"/>
              <a:t>          });</a:t>
            </a:r>
          </a:p>
          <a:p>
            <a:endParaRPr lang="en-US" dirty="0"/>
          </a:p>
        </p:txBody>
      </p:sp>
    </p:spTree>
    <p:extLst>
      <p:ext uri="{BB962C8B-B14F-4D97-AF65-F5344CB8AC3E}">
        <p14:creationId xmlns:p14="http://schemas.microsoft.com/office/powerpoint/2010/main" val="31989986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6742-F25D-41FA-81B8-33A74D6B1EF5}"/>
              </a:ext>
            </a:extLst>
          </p:cNvPr>
          <p:cNvSpPr>
            <a:spLocks noGrp="1"/>
          </p:cNvSpPr>
          <p:nvPr>
            <p:ph type="title"/>
          </p:nvPr>
        </p:nvSpPr>
        <p:spPr/>
        <p:txBody>
          <a:bodyPr/>
          <a:lstStyle/>
          <a:p>
            <a:r>
              <a:rPr lang="en-US" dirty="0"/>
              <a:t>Challenge 3 Responses – GitHub</a:t>
            </a:r>
          </a:p>
        </p:txBody>
      </p:sp>
      <p:sp>
        <p:nvSpPr>
          <p:cNvPr id="3" name="Text Placeholder 2">
            <a:extLst>
              <a:ext uri="{FF2B5EF4-FFF2-40B4-BE49-F238E27FC236}">
                <a16:creationId xmlns:a16="http://schemas.microsoft.com/office/drawing/2014/main" id="{CBB2E040-BEE9-45A1-9160-5F364019CF65}"/>
              </a:ext>
            </a:extLst>
          </p:cNvPr>
          <p:cNvSpPr>
            <a:spLocks noGrp="1"/>
          </p:cNvSpPr>
          <p:nvPr>
            <p:ph type="body" sz="quarter" idx="10"/>
          </p:nvPr>
        </p:nvSpPr>
        <p:spPr>
          <a:xfrm>
            <a:off x="273440" y="1038196"/>
            <a:ext cx="11536122" cy="2431435"/>
          </a:xfrm>
        </p:spPr>
        <p:txBody>
          <a:bodyPr/>
          <a:lstStyle/>
          <a:p>
            <a:r>
              <a:rPr lang="en-US" sz="2000" dirty="0"/>
              <a:t>Optional: When the test does not complete successfully, show that an issue has been created in the team's backlog. This is an optional goal when using GitHub Actions.</a:t>
            </a:r>
            <a:br>
              <a:rPr lang="en-US" sz="2000" dirty="0"/>
            </a:br>
            <a:br>
              <a:rPr lang="en-US" sz="2000" dirty="0"/>
            </a:br>
            <a:r>
              <a:rPr lang="en-US" sz="2000" dirty="0"/>
              <a:t>There is no built-in way to do this on GitHub. You can use </a:t>
            </a:r>
            <a:r>
              <a:rPr lang="en-US" sz="2000" dirty="0">
                <a:hlinkClick r:id="rId3"/>
              </a:rPr>
              <a:t>GitHub-Script</a:t>
            </a:r>
            <a:r>
              <a:rPr lang="en-US" sz="2000" dirty="0"/>
              <a:t> to do this with a custom script action like so:</a:t>
            </a:r>
            <a:br>
              <a:rPr lang="en-US" dirty="0"/>
            </a:br>
            <a:endParaRPr lang="en-US" dirty="0"/>
          </a:p>
          <a:p>
            <a:pPr marL="0" indent="0">
              <a:buNone/>
            </a:pPr>
            <a:endParaRPr lang="en-US" dirty="0"/>
          </a:p>
        </p:txBody>
      </p:sp>
      <p:pic>
        <p:nvPicPr>
          <p:cNvPr id="7" name="Picture 6">
            <a:extLst>
              <a:ext uri="{FF2B5EF4-FFF2-40B4-BE49-F238E27FC236}">
                <a16:creationId xmlns:a16="http://schemas.microsoft.com/office/drawing/2014/main" id="{4AC5220D-0CBD-4A9B-A512-CB82A62FB2D5}"/>
              </a:ext>
            </a:extLst>
          </p:cNvPr>
          <p:cNvPicPr>
            <a:picLocks noChangeAspect="1"/>
          </p:cNvPicPr>
          <p:nvPr/>
        </p:nvPicPr>
        <p:blipFill>
          <a:blip r:embed="rId4"/>
          <a:stretch>
            <a:fillRect/>
          </a:stretch>
        </p:blipFill>
        <p:spPr>
          <a:xfrm>
            <a:off x="6096000" y="2779875"/>
            <a:ext cx="5885731" cy="1590400"/>
          </a:xfrm>
          <a:prstGeom prst="rect">
            <a:avLst/>
          </a:prstGeom>
        </p:spPr>
      </p:pic>
      <p:sp>
        <p:nvSpPr>
          <p:cNvPr id="11" name="Text Placeholder 2">
            <a:extLst>
              <a:ext uri="{FF2B5EF4-FFF2-40B4-BE49-F238E27FC236}">
                <a16:creationId xmlns:a16="http://schemas.microsoft.com/office/drawing/2014/main" id="{DAB00BFF-A38F-49F6-96F5-39942C04D391}"/>
              </a:ext>
            </a:extLst>
          </p:cNvPr>
          <p:cNvSpPr txBox="1">
            <a:spLocks/>
          </p:cNvSpPr>
          <p:nvPr/>
        </p:nvSpPr>
        <p:spPr>
          <a:xfrm>
            <a:off x="5923831" y="4402751"/>
            <a:ext cx="5885731" cy="378565"/>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bg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400" dirty="0">
                <a:hlinkClick r:id="rId5"/>
              </a:rPr>
              <a:t>https://gist.github.com/hattan/3760f239330a76cf5b47157da8c54dfe</a:t>
            </a:r>
            <a:endParaRPr lang="en-US" dirty="0"/>
          </a:p>
        </p:txBody>
      </p:sp>
      <p:pic>
        <p:nvPicPr>
          <p:cNvPr id="12" name="Picture 11">
            <a:extLst>
              <a:ext uri="{FF2B5EF4-FFF2-40B4-BE49-F238E27FC236}">
                <a16:creationId xmlns:a16="http://schemas.microsoft.com/office/drawing/2014/main" id="{F7CE359F-C511-436B-9E6C-2F2F378ECD73}"/>
              </a:ext>
            </a:extLst>
          </p:cNvPr>
          <p:cNvPicPr>
            <a:picLocks noChangeAspect="1"/>
          </p:cNvPicPr>
          <p:nvPr/>
        </p:nvPicPr>
        <p:blipFill>
          <a:blip r:embed="rId6"/>
          <a:stretch>
            <a:fillRect/>
          </a:stretch>
        </p:blipFill>
        <p:spPr>
          <a:xfrm>
            <a:off x="539955" y="2784188"/>
            <a:ext cx="5260056" cy="3771361"/>
          </a:xfrm>
          <a:prstGeom prst="rect">
            <a:avLst/>
          </a:prstGeom>
        </p:spPr>
      </p:pic>
    </p:spTree>
    <p:extLst>
      <p:ext uri="{BB962C8B-B14F-4D97-AF65-F5344CB8AC3E}">
        <p14:creationId xmlns:p14="http://schemas.microsoft.com/office/powerpoint/2010/main" val="20407660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4</a:t>
            </a:r>
          </a:p>
        </p:txBody>
      </p:sp>
      <p:sp>
        <p:nvSpPr>
          <p:cNvPr id="4" name="Text Placeholder 3">
            <a:extLst>
              <a:ext uri="{FF2B5EF4-FFF2-40B4-BE49-F238E27FC236}">
                <a16:creationId xmlns:a16="http://schemas.microsoft.com/office/drawing/2014/main" id="{BC22C1FF-A895-4216-BEC7-D3C74474C68B}"/>
              </a:ext>
            </a:extLst>
          </p:cNvPr>
          <p:cNvSpPr>
            <a:spLocks noGrp="1"/>
          </p:cNvSpPr>
          <p:nvPr>
            <p:ph type="body" sz="quarter" idx="10"/>
          </p:nvPr>
        </p:nvSpPr>
        <p:spPr/>
        <p:txBody>
          <a:bodyPr/>
          <a:lstStyle/>
          <a:p>
            <a:r>
              <a:rPr lang="en-US" dirty="0"/>
              <a:t>Implement continuous deployment (CD)</a:t>
            </a:r>
          </a:p>
        </p:txBody>
      </p:sp>
    </p:spTree>
    <p:extLst>
      <p:ext uri="{BB962C8B-B14F-4D97-AF65-F5344CB8AC3E}">
        <p14:creationId xmlns:p14="http://schemas.microsoft.com/office/powerpoint/2010/main" val="279727472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839A11-A7C9-448F-9221-B16B4FBC416F}"/>
              </a:ext>
            </a:extLst>
          </p:cNvPr>
          <p:cNvSpPr>
            <a:spLocks noGrp="1"/>
          </p:cNvSpPr>
          <p:nvPr>
            <p:ph type="title"/>
          </p:nvPr>
        </p:nvSpPr>
        <p:spPr/>
        <p:txBody>
          <a:bodyPr/>
          <a:lstStyle/>
          <a:p>
            <a:r>
              <a:rPr lang="en-US"/>
              <a:t>Challenge 4 MVP</a:t>
            </a:r>
          </a:p>
        </p:txBody>
      </p:sp>
      <p:sp>
        <p:nvSpPr>
          <p:cNvPr id="5" name="Text Placeholder 4">
            <a:extLst>
              <a:ext uri="{FF2B5EF4-FFF2-40B4-BE49-F238E27FC236}">
                <a16:creationId xmlns:a16="http://schemas.microsoft.com/office/drawing/2014/main" id="{AFDFD163-3E3C-4A35-ADE8-FFD38499074B}"/>
              </a:ext>
            </a:extLst>
          </p:cNvPr>
          <p:cNvSpPr>
            <a:spLocks noGrp="1"/>
          </p:cNvSpPr>
          <p:nvPr>
            <p:ph type="body" sz="quarter" idx="10"/>
          </p:nvPr>
        </p:nvSpPr>
        <p:spPr>
          <a:xfrm>
            <a:off x="273441" y="1038195"/>
            <a:ext cx="11655078" cy="5893921"/>
          </a:xfrm>
        </p:spPr>
        <p:txBody>
          <a:bodyPr/>
          <a:lstStyle/>
          <a:p>
            <a:r>
              <a:rPr lang="en-US" dirty="0"/>
              <a:t>On a successful </a:t>
            </a:r>
            <a:r>
              <a:rPr lang="en-US" dirty="0">
                <a:solidFill>
                  <a:srgbClr val="0070C0"/>
                </a:solidFill>
                <a:latin typeface="Segoe UI Semibold" panose="020B0702040204020203" pitchFamily="34" charset="0"/>
                <a:cs typeface="Segoe UI Semibold" panose="020B0702040204020203" pitchFamily="34" charset="0"/>
              </a:rPr>
              <a:t>build</a:t>
            </a:r>
            <a:r>
              <a:rPr lang="en-US" dirty="0"/>
              <a:t>, demonstrate that the updated version of the container image is pushed to the existing Azure Container Registry or to GitHub Packages</a:t>
            </a:r>
          </a:p>
          <a:p>
            <a:pPr lvl="1"/>
            <a:r>
              <a:rPr lang="en-US" dirty="0">
                <a:solidFill>
                  <a:srgbClr val="0070C0"/>
                </a:solidFill>
                <a:latin typeface="Segoe UI Semibold" panose="020B0702040204020203" pitchFamily="34" charset="0"/>
                <a:cs typeface="Segoe UI Semibold" panose="020B0702040204020203" pitchFamily="34" charset="0"/>
              </a:rPr>
              <a:t>Note</a:t>
            </a:r>
            <a:r>
              <a:rPr lang="en-US" dirty="0"/>
              <a:t>: Your build process should not overwrite the existing image with the </a:t>
            </a:r>
            <a:r>
              <a:rPr lang="en-US" dirty="0" err="1">
                <a:solidFill>
                  <a:srgbClr val="0070C0"/>
                </a:solidFill>
                <a:latin typeface="Segoe UI Semibold" panose="020B0702040204020203" pitchFamily="34" charset="0"/>
                <a:cs typeface="Segoe UI Semibold" panose="020B0702040204020203" pitchFamily="34" charset="0"/>
              </a:rPr>
              <a:t>changeme</a:t>
            </a:r>
            <a:r>
              <a:rPr lang="en-US" dirty="0"/>
              <a:t> tag when using ACR</a:t>
            </a:r>
          </a:p>
          <a:p>
            <a:r>
              <a:rPr lang="en-US" dirty="0"/>
              <a:t>The team needs to show you that they can deploy the APIs correctly to each Azure Web App</a:t>
            </a:r>
          </a:p>
          <a:p>
            <a:r>
              <a:rPr lang="en-US" dirty="0"/>
              <a:t>It is </a:t>
            </a:r>
            <a:r>
              <a:rPr lang="en-US" dirty="0">
                <a:solidFill>
                  <a:srgbClr val="0070C0"/>
                </a:solidFill>
                <a:latin typeface="Segoe UI Semibold" panose="020B0702040204020203" pitchFamily="34" charset="0"/>
                <a:cs typeface="Segoe UI Semibold" panose="020B0702040204020203" pitchFamily="34" charset="0"/>
              </a:rPr>
              <a:t>acceptable</a:t>
            </a:r>
            <a:r>
              <a:rPr lang="en-US" dirty="0"/>
              <a:t> if they introduce downtime at this point</a:t>
            </a:r>
          </a:p>
          <a:p>
            <a:pPr lvl="1"/>
            <a:r>
              <a:rPr lang="en-US" dirty="0"/>
              <a:t>But they should not have to – they can leverage the existing </a:t>
            </a:r>
            <a:r>
              <a:rPr lang="en-US" dirty="0">
                <a:solidFill>
                  <a:srgbClr val="0070C0"/>
                </a:solidFill>
                <a:latin typeface="Lucida Console" panose="020B0609040504020204" pitchFamily="49" charset="0"/>
              </a:rPr>
              <a:t>staging</a:t>
            </a:r>
            <a:r>
              <a:rPr lang="en-US" dirty="0"/>
              <a:t> deployment slots for each API</a:t>
            </a:r>
          </a:p>
          <a:p>
            <a:pPr lvl="1"/>
            <a:r>
              <a:rPr lang="en-US" dirty="0"/>
              <a:t>Extra credit is recognizing and targeting the staging slots to prevent downtime in production!</a:t>
            </a:r>
          </a:p>
          <a:p>
            <a:r>
              <a:rPr lang="en-US" dirty="0"/>
              <a:t>You can introduce a change in the message of the health status response for one of the APIs and verify that it has been correctly deployed</a:t>
            </a:r>
          </a:p>
          <a:p>
            <a:r>
              <a:rPr lang="en-US" dirty="0"/>
              <a:t>Generically, teams can use</a:t>
            </a:r>
          </a:p>
          <a:p>
            <a:pPr lvl="1"/>
            <a:r>
              <a:rPr lang="en-US" dirty="0"/>
              <a:t>The Azure CLI or Azure PowerShell to deploy the updated container to a web app</a:t>
            </a:r>
          </a:p>
        </p:txBody>
      </p:sp>
    </p:spTree>
    <p:extLst>
      <p:ext uri="{BB962C8B-B14F-4D97-AF65-F5344CB8AC3E}">
        <p14:creationId xmlns:p14="http://schemas.microsoft.com/office/powerpoint/2010/main" val="3028068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F3F0-23AA-429E-8341-833A1E70882B}"/>
              </a:ext>
            </a:extLst>
          </p:cNvPr>
          <p:cNvSpPr>
            <a:spLocks noGrp="1"/>
          </p:cNvSpPr>
          <p:nvPr>
            <p:ph type="title"/>
          </p:nvPr>
        </p:nvSpPr>
        <p:spPr/>
        <p:txBody>
          <a:bodyPr/>
          <a:lstStyle/>
          <a:p>
            <a:r>
              <a:rPr lang="en-US" dirty="0"/>
              <a:t>Some things to keep in mind...</a:t>
            </a:r>
          </a:p>
        </p:txBody>
      </p:sp>
      <p:sp>
        <p:nvSpPr>
          <p:cNvPr id="10" name="Text Placeholder 9">
            <a:extLst>
              <a:ext uri="{FF2B5EF4-FFF2-40B4-BE49-F238E27FC236}">
                <a16:creationId xmlns:a16="http://schemas.microsoft.com/office/drawing/2014/main" id="{196C4D7C-2A8D-4754-85CE-073D62A10EEA}"/>
              </a:ext>
            </a:extLst>
          </p:cNvPr>
          <p:cNvSpPr>
            <a:spLocks noGrp="1"/>
          </p:cNvSpPr>
          <p:nvPr>
            <p:ph type="body" sz="quarter" idx="10"/>
          </p:nvPr>
        </p:nvSpPr>
        <p:spPr>
          <a:xfrm>
            <a:off x="273441" y="1038195"/>
            <a:ext cx="11655078" cy="4967514"/>
          </a:xfrm>
        </p:spPr>
        <p:txBody>
          <a:bodyPr/>
          <a:lstStyle/>
          <a:p>
            <a:r>
              <a:rPr lang="en-US" dirty="0">
                <a:solidFill>
                  <a:srgbClr val="0070C0"/>
                </a:solidFill>
                <a:latin typeface="Segoe UI Semibold" panose="020B0702040204020203" pitchFamily="34" charset="0"/>
                <a:cs typeface="Segoe UI Semibold" panose="020B0702040204020203" pitchFamily="34" charset="0"/>
              </a:rPr>
              <a:t>No step-by-step </a:t>
            </a:r>
            <a:r>
              <a:rPr lang="en-US" dirty="0"/>
              <a:t>instructions or “right” answer</a:t>
            </a:r>
          </a:p>
          <a:p>
            <a:r>
              <a:rPr lang="en-US" dirty="0"/>
              <a:t>Not all pain points are removed</a:t>
            </a:r>
          </a:p>
          <a:p>
            <a:r>
              <a:rPr lang="en-US" dirty="0"/>
              <a:t>Everyone should be learning and having fun. That includes </a:t>
            </a:r>
            <a:r>
              <a:rPr lang="en-US" dirty="0">
                <a:solidFill>
                  <a:srgbClr val="0070C0"/>
                </a:solidFill>
                <a:latin typeface="Segoe UI Semibold" panose="020B0702040204020203" pitchFamily="34" charset="0"/>
                <a:cs typeface="Segoe UI Semibold" panose="020B0702040204020203" pitchFamily="34" charset="0"/>
              </a:rPr>
              <a:t>YOU</a:t>
            </a:r>
            <a:r>
              <a:rPr lang="en-US" dirty="0"/>
              <a:t>!</a:t>
            </a:r>
          </a:p>
          <a:p>
            <a:r>
              <a:rPr lang="en-US" dirty="0"/>
              <a:t>Keep challenge content and reference solutions </a:t>
            </a:r>
            <a:r>
              <a:rPr lang="en-US" dirty="0">
                <a:solidFill>
                  <a:srgbClr val="0070C0"/>
                </a:solidFill>
                <a:latin typeface="Segoe UI Semibold" panose="020B0702040204020203" pitchFamily="34" charset="0"/>
                <a:cs typeface="Segoe UI Semibold" panose="020B0702040204020203" pitchFamily="34" charset="0"/>
              </a:rPr>
              <a:t>private</a:t>
            </a:r>
          </a:p>
          <a:p>
            <a:r>
              <a:rPr lang="en-US" dirty="0">
                <a:solidFill>
                  <a:srgbClr val="0070C0"/>
                </a:solidFill>
                <a:latin typeface="Segoe UI Semibold" panose="020B0702040204020203" pitchFamily="34" charset="0"/>
                <a:cs typeface="Segoe UI Semibold" panose="020B0702040204020203" pitchFamily="34" charset="0"/>
              </a:rPr>
              <a:t>Teams probably won’t complete all challenges</a:t>
            </a:r>
            <a:r>
              <a:rPr lang="en-US" dirty="0"/>
              <a:t>. It’s important that they learn to not cut corners, it’s ok for them to stay in the early challenges, and the objective is </a:t>
            </a:r>
            <a:r>
              <a:rPr lang="en-US" dirty="0">
                <a:solidFill>
                  <a:srgbClr val="0070C0"/>
                </a:solidFill>
                <a:latin typeface="Segoe UI Semibold" panose="020B0702040204020203" pitchFamily="34" charset="0"/>
                <a:cs typeface="Segoe UI Semibold" panose="020B0702040204020203" pitchFamily="34" charset="0"/>
              </a:rPr>
              <a:t>not</a:t>
            </a:r>
            <a:r>
              <a:rPr lang="en-US" dirty="0"/>
              <a:t> to finish all challenges </a:t>
            </a:r>
          </a:p>
          <a:p>
            <a:r>
              <a:rPr lang="en-US" dirty="0">
                <a:solidFill>
                  <a:srgbClr val="0070C0"/>
                </a:solidFill>
                <a:latin typeface="Segoe UI Semibold" panose="020B0702040204020203" pitchFamily="34" charset="0"/>
                <a:cs typeface="Segoe UI Semibold" panose="020B0702040204020203" pitchFamily="34" charset="0"/>
              </a:rPr>
              <a:t>A team that completes Challenge 5 has completed the core challenges</a:t>
            </a:r>
          </a:p>
          <a:p>
            <a:r>
              <a:rPr lang="en-US" dirty="0">
                <a:solidFill>
                  <a:srgbClr val="0070C0"/>
                </a:solidFill>
                <a:latin typeface="Segoe UI Semibold" panose="020B0702040204020203" pitchFamily="34" charset="0"/>
                <a:cs typeface="Segoe UI Semibold" panose="020B0702040204020203" pitchFamily="34" charset="0"/>
              </a:rPr>
              <a:t>There are ways to make it better which is what challenges 6, 7, and 8 all are about.</a:t>
            </a:r>
          </a:p>
        </p:txBody>
      </p:sp>
    </p:spTree>
    <p:extLst>
      <p:ext uri="{BB962C8B-B14F-4D97-AF65-F5344CB8AC3E}">
        <p14:creationId xmlns:p14="http://schemas.microsoft.com/office/powerpoint/2010/main" val="96034225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56140D-2131-4478-BDD1-6046945D8D17}"/>
              </a:ext>
            </a:extLst>
          </p:cNvPr>
          <p:cNvPicPr>
            <a:picLocks noChangeAspect="1"/>
          </p:cNvPicPr>
          <p:nvPr/>
        </p:nvPicPr>
        <p:blipFill>
          <a:blip r:embed="rId2"/>
          <a:stretch>
            <a:fillRect/>
          </a:stretch>
        </p:blipFill>
        <p:spPr>
          <a:xfrm>
            <a:off x="2426118" y="2505519"/>
            <a:ext cx="7295238" cy="3314286"/>
          </a:xfrm>
          <a:prstGeom prst="rect">
            <a:avLst/>
          </a:prstGeom>
        </p:spPr>
      </p:pic>
      <p:sp>
        <p:nvSpPr>
          <p:cNvPr id="2" name="Title 1">
            <a:extLst>
              <a:ext uri="{FF2B5EF4-FFF2-40B4-BE49-F238E27FC236}">
                <a16:creationId xmlns:a16="http://schemas.microsoft.com/office/drawing/2014/main" id="{06C58A10-9F83-41F7-BBDF-24ECBA2A257F}"/>
              </a:ext>
            </a:extLst>
          </p:cNvPr>
          <p:cNvSpPr>
            <a:spLocks noGrp="1"/>
          </p:cNvSpPr>
          <p:nvPr>
            <p:ph type="title"/>
          </p:nvPr>
        </p:nvSpPr>
        <p:spPr/>
        <p:txBody>
          <a:bodyPr/>
          <a:lstStyle/>
          <a:p>
            <a:r>
              <a:rPr lang="en-US" dirty="0"/>
              <a:t>Challenge 4 MVP</a:t>
            </a:r>
          </a:p>
        </p:txBody>
      </p:sp>
      <p:sp>
        <p:nvSpPr>
          <p:cNvPr id="3" name="Text Placeholder 2">
            <a:extLst>
              <a:ext uri="{FF2B5EF4-FFF2-40B4-BE49-F238E27FC236}">
                <a16:creationId xmlns:a16="http://schemas.microsoft.com/office/drawing/2014/main" id="{1A7F56BE-5332-489A-B801-5E0B56821F0B}"/>
              </a:ext>
            </a:extLst>
          </p:cNvPr>
          <p:cNvSpPr>
            <a:spLocks noGrp="1"/>
          </p:cNvSpPr>
          <p:nvPr>
            <p:ph type="body" sz="quarter" idx="10"/>
          </p:nvPr>
        </p:nvSpPr>
        <p:spPr>
          <a:xfrm>
            <a:off x="273441" y="1038195"/>
            <a:ext cx="11655078" cy="1298817"/>
          </a:xfrm>
        </p:spPr>
        <p:txBody>
          <a:bodyPr/>
          <a:lstStyle/>
          <a:p>
            <a:r>
              <a:rPr lang="en-US" dirty="0"/>
              <a:t>To rollback a web app from a bad deployment, you can reset the </a:t>
            </a:r>
            <a:r>
              <a:rPr lang="en-US" dirty="0">
                <a:solidFill>
                  <a:srgbClr val="0070C0"/>
                </a:solidFill>
                <a:latin typeface="Segoe UI Semibold" panose="020B0702040204020203" pitchFamily="34" charset="0"/>
                <a:cs typeface="Segoe UI Semibold" panose="020B0702040204020203" pitchFamily="34" charset="0"/>
              </a:rPr>
              <a:t>Image and optional tag</a:t>
            </a:r>
            <a:r>
              <a:rPr lang="en-US" dirty="0"/>
              <a:t> setting in the web app to point to the </a:t>
            </a:r>
            <a:r>
              <a:rPr lang="en-US" dirty="0" err="1">
                <a:latin typeface="Lucida Console" panose="020B0609040504020204" pitchFamily="49" charset="0"/>
              </a:rPr>
              <a:t>changeme</a:t>
            </a:r>
            <a:r>
              <a:rPr lang="en-US" dirty="0"/>
              <a:t> tag</a:t>
            </a:r>
          </a:p>
          <a:p>
            <a:pPr lvl="1"/>
            <a:r>
              <a:rPr lang="en-US" dirty="0"/>
              <a:t>Make sure to click Save after updating</a:t>
            </a:r>
          </a:p>
        </p:txBody>
      </p:sp>
      <p:sp>
        <p:nvSpPr>
          <p:cNvPr id="5" name="Rectangle 4">
            <a:extLst>
              <a:ext uri="{FF2B5EF4-FFF2-40B4-BE49-F238E27FC236}">
                <a16:creationId xmlns:a16="http://schemas.microsoft.com/office/drawing/2014/main" id="{E1D3419C-C704-4865-A317-772DFDBE39A6}"/>
              </a:ext>
            </a:extLst>
          </p:cNvPr>
          <p:cNvSpPr/>
          <p:nvPr/>
        </p:nvSpPr>
        <p:spPr bwMode="auto">
          <a:xfrm>
            <a:off x="2474440" y="4788816"/>
            <a:ext cx="3304191" cy="625663"/>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334352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E3D9-4E6D-44B1-A523-40A5D5766EAA}"/>
              </a:ext>
            </a:extLst>
          </p:cNvPr>
          <p:cNvSpPr>
            <a:spLocks noGrp="1"/>
          </p:cNvSpPr>
          <p:nvPr>
            <p:ph type="title"/>
          </p:nvPr>
        </p:nvSpPr>
        <p:spPr/>
        <p:txBody>
          <a:bodyPr/>
          <a:lstStyle/>
          <a:p>
            <a:r>
              <a:rPr lang="en-US" dirty="0"/>
              <a:t>Challenge 4 Success Criteria</a:t>
            </a:r>
          </a:p>
        </p:txBody>
      </p:sp>
      <p:sp>
        <p:nvSpPr>
          <p:cNvPr id="3" name="Text Placeholder 2">
            <a:extLst>
              <a:ext uri="{FF2B5EF4-FFF2-40B4-BE49-F238E27FC236}">
                <a16:creationId xmlns:a16="http://schemas.microsoft.com/office/drawing/2014/main" id="{0E6B77CC-5156-49CA-86F1-61AB2B5238A8}"/>
              </a:ext>
            </a:extLst>
          </p:cNvPr>
          <p:cNvSpPr>
            <a:spLocks noGrp="1"/>
          </p:cNvSpPr>
          <p:nvPr>
            <p:ph type="body" sz="quarter" idx="10"/>
          </p:nvPr>
        </p:nvSpPr>
        <p:spPr>
          <a:xfrm>
            <a:off x="273441" y="1038195"/>
            <a:ext cx="11655078" cy="4696670"/>
          </a:xfrm>
        </p:spPr>
        <p:txBody>
          <a:bodyPr/>
          <a:lstStyle/>
          <a:p>
            <a:r>
              <a:rPr lang="en-US" dirty="0"/>
              <a:t>Your coach will provide you with an update to your APIs</a:t>
            </a:r>
          </a:p>
          <a:p>
            <a:pPr lvl="1"/>
            <a:r>
              <a:rPr lang="en-US" dirty="0"/>
              <a:t>You must demonstrate that you can reference the deployment of these API updates with the corresponding work items</a:t>
            </a:r>
          </a:p>
          <a:p>
            <a:r>
              <a:rPr lang="en-US" dirty="0"/>
              <a:t>Demonstrate to your coach that in your build/workflow</a:t>
            </a:r>
          </a:p>
          <a:p>
            <a:pPr lvl="1"/>
            <a:r>
              <a:rPr lang="en-US" dirty="0"/>
              <a:t>The container images (one per API) are published to the registry of your choice (only when building </a:t>
            </a:r>
            <a:r>
              <a:rPr lang="en-US" dirty="0">
                <a:latin typeface="Lucida Console" panose="020B0609040504020204" pitchFamily="49" charset="0"/>
              </a:rPr>
              <a:t>master</a:t>
            </a:r>
            <a:r>
              <a:rPr lang="en-US" dirty="0"/>
              <a:t> but not on PRs)</a:t>
            </a:r>
          </a:p>
          <a:p>
            <a:pPr lvl="2"/>
            <a:r>
              <a:rPr lang="en-US" dirty="0"/>
              <a:t>Your publish process should not overwrite the existing image with the </a:t>
            </a:r>
            <a:r>
              <a:rPr lang="en-US" dirty="0" err="1">
                <a:solidFill>
                  <a:srgbClr val="0070C0"/>
                </a:solidFill>
                <a:latin typeface="Segoe UI Semibold" panose="020B0702040204020203" pitchFamily="34" charset="0"/>
                <a:cs typeface="Segoe UI Semibold" panose="020B0702040204020203" pitchFamily="34" charset="0"/>
              </a:rPr>
              <a:t>changeme</a:t>
            </a:r>
            <a:r>
              <a:rPr lang="en-US" dirty="0"/>
              <a:t> tag, so consider how you will insure unique values for image tags.</a:t>
            </a:r>
          </a:p>
          <a:p>
            <a:r>
              <a:rPr lang="en-US" dirty="0"/>
              <a:t>The API(s) code is deployed to the Azure App Service every time code is pushed to master (if the code compiles and all tests pass, but only when building </a:t>
            </a:r>
            <a:r>
              <a:rPr lang="en-US" dirty="0">
                <a:solidFill>
                  <a:srgbClr val="0070C0"/>
                </a:solidFill>
                <a:latin typeface="Lucida Console" panose="020B0609040504020204" pitchFamily="49" charset="0"/>
              </a:rPr>
              <a:t>master</a:t>
            </a:r>
            <a:r>
              <a:rPr lang="en-US" dirty="0"/>
              <a:t> branch)</a:t>
            </a:r>
          </a:p>
          <a:p>
            <a:pPr lvl="1"/>
            <a:r>
              <a:rPr lang="en-US" dirty="0"/>
              <a:t>Your branch/pull request policy can be used to enforce workflow and gates between CI and CD activities</a:t>
            </a:r>
          </a:p>
        </p:txBody>
      </p:sp>
    </p:spTree>
    <p:extLst>
      <p:ext uri="{BB962C8B-B14F-4D97-AF65-F5344CB8AC3E}">
        <p14:creationId xmlns:p14="http://schemas.microsoft.com/office/powerpoint/2010/main" val="209083742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4</a:t>
            </a:r>
          </a:p>
        </p:txBody>
      </p:sp>
      <p:sp>
        <p:nvSpPr>
          <p:cNvPr id="4" name="Text Placeholder 3">
            <a:extLst>
              <a:ext uri="{FF2B5EF4-FFF2-40B4-BE49-F238E27FC236}">
                <a16:creationId xmlns:a16="http://schemas.microsoft.com/office/drawing/2014/main" id="{BC22C1FF-A895-4216-BEC7-D3C74474C68B}"/>
              </a:ext>
            </a:extLst>
          </p:cNvPr>
          <p:cNvSpPr>
            <a:spLocks noGrp="1"/>
          </p:cNvSpPr>
          <p:nvPr>
            <p:ph type="body" sz="quarter" idx="10"/>
          </p:nvPr>
        </p:nvSpPr>
        <p:spPr/>
        <p:txBody>
          <a:bodyPr/>
          <a:lstStyle/>
          <a:p>
            <a:r>
              <a:rPr lang="en-US" dirty="0"/>
              <a:t>Implement continuous deployment (CD) – Azure DevOps</a:t>
            </a:r>
          </a:p>
        </p:txBody>
      </p:sp>
    </p:spTree>
    <p:extLst>
      <p:ext uri="{BB962C8B-B14F-4D97-AF65-F5344CB8AC3E}">
        <p14:creationId xmlns:p14="http://schemas.microsoft.com/office/powerpoint/2010/main" val="83762005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C81F-B909-4644-8C72-9A7938C898D1}"/>
              </a:ext>
            </a:extLst>
          </p:cNvPr>
          <p:cNvSpPr>
            <a:spLocks noGrp="1"/>
          </p:cNvSpPr>
          <p:nvPr>
            <p:ph type="title"/>
          </p:nvPr>
        </p:nvSpPr>
        <p:spPr/>
        <p:txBody>
          <a:bodyPr/>
          <a:lstStyle/>
          <a:p>
            <a:r>
              <a:rPr lang="en-US" dirty="0"/>
              <a:t>Challenge 4 MVP – Azure DevOps</a:t>
            </a:r>
          </a:p>
        </p:txBody>
      </p:sp>
      <p:sp>
        <p:nvSpPr>
          <p:cNvPr id="3" name="Text Placeholder 2">
            <a:extLst>
              <a:ext uri="{FF2B5EF4-FFF2-40B4-BE49-F238E27FC236}">
                <a16:creationId xmlns:a16="http://schemas.microsoft.com/office/drawing/2014/main" id="{6BA6BDA9-F445-4058-AF67-E95FBC707EC6}"/>
              </a:ext>
            </a:extLst>
          </p:cNvPr>
          <p:cNvSpPr>
            <a:spLocks noGrp="1"/>
          </p:cNvSpPr>
          <p:nvPr>
            <p:ph type="body" sz="quarter" idx="10"/>
          </p:nvPr>
        </p:nvSpPr>
        <p:spPr>
          <a:xfrm>
            <a:off x="273441" y="1038195"/>
            <a:ext cx="11655078" cy="3970318"/>
          </a:xfrm>
        </p:spPr>
        <p:txBody>
          <a:bodyPr/>
          <a:lstStyle/>
          <a:p>
            <a:r>
              <a:rPr lang="en-US" dirty="0"/>
              <a:t>Teams will be extending existing pipelines or creating new Release pipelines based on their approach</a:t>
            </a:r>
          </a:p>
          <a:p>
            <a:r>
              <a:rPr lang="en-US" dirty="0"/>
              <a:t>If your team is using</a:t>
            </a:r>
          </a:p>
          <a:p>
            <a:pPr lvl="1"/>
            <a:r>
              <a:rPr lang="en-US" dirty="0"/>
              <a:t>The GUI/classic editor, leverage </a:t>
            </a:r>
            <a:r>
              <a:rPr lang="en-US" dirty="0">
                <a:hlinkClick r:id="rId2"/>
              </a:rPr>
              <a:t>Release pipelines</a:t>
            </a:r>
            <a:endParaRPr lang="en-US" dirty="0"/>
          </a:p>
          <a:p>
            <a:pPr lvl="2"/>
            <a:r>
              <a:rPr lang="en-US" dirty="0">
                <a:hlinkClick r:id="rId3"/>
              </a:rPr>
              <a:t>Deploy to an Azure Web App for Containers</a:t>
            </a:r>
            <a:r>
              <a:rPr lang="en-US" dirty="0"/>
              <a:t> task</a:t>
            </a:r>
          </a:p>
          <a:p>
            <a:pPr lvl="1"/>
            <a:r>
              <a:rPr lang="en-US" dirty="0"/>
              <a:t>YAML pipelines, leverage </a:t>
            </a:r>
            <a:r>
              <a:rPr lang="en-US" dirty="0">
                <a:hlinkClick r:id="rId4"/>
              </a:rPr>
              <a:t>Stages</a:t>
            </a:r>
            <a:r>
              <a:rPr lang="en-US" dirty="0"/>
              <a:t> in existing pipelines</a:t>
            </a:r>
          </a:p>
          <a:p>
            <a:pPr lvl="2"/>
            <a:r>
              <a:rPr lang="en-US" dirty="0">
                <a:hlinkClick r:id="rId5"/>
              </a:rPr>
              <a:t>Azure Web App for Container task</a:t>
            </a:r>
            <a:endParaRPr lang="en-US" dirty="0"/>
          </a:p>
          <a:p>
            <a:r>
              <a:rPr lang="en-US" dirty="0"/>
              <a:t>Teams can leverage other task types as well such as the Azure CLI or Azure PowerShell tasks with inline scripts, but it is much easier to use the Azure Web Apps for Container(s) tasks</a:t>
            </a:r>
          </a:p>
        </p:txBody>
      </p:sp>
    </p:spTree>
    <p:extLst>
      <p:ext uri="{BB962C8B-B14F-4D97-AF65-F5344CB8AC3E}">
        <p14:creationId xmlns:p14="http://schemas.microsoft.com/office/powerpoint/2010/main" val="9686831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DCF1-BDA7-4B3F-8397-CB903FDF0917}"/>
              </a:ext>
            </a:extLst>
          </p:cNvPr>
          <p:cNvSpPr>
            <a:spLocks noGrp="1"/>
          </p:cNvSpPr>
          <p:nvPr>
            <p:ph type="title"/>
          </p:nvPr>
        </p:nvSpPr>
        <p:spPr/>
        <p:txBody>
          <a:bodyPr/>
          <a:lstStyle/>
          <a:p>
            <a:r>
              <a:rPr lang="en-US" dirty="0"/>
              <a:t>Challenge 4 MVP – Azure DevOps – Traditional Docker build</a:t>
            </a:r>
          </a:p>
        </p:txBody>
      </p:sp>
      <p:sp>
        <p:nvSpPr>
          <p:cNvPr id="3" name="Text Placeholder 2">
            <a:extLst>
              <a:ext uri="{FF2B5EF4-FFF2-40B4-BE49-F238E27FC236}">
                <a16:creationId xmlns:a16="http://schemas.microsoft.com/office/drawing/2014/main" id="{B142A058-D7D8-4806-948E-B6B4E8051AEF}"/>
              </a:ext>
            </a:extLst>
          </p:cNvPr>
          <p:cNvSpPr>
            <a:spLocks noGrp="1"/>
          </p:cNvSpPr>
          <p:nvPr>
            <p:ph type="body" sz="quarter" idx="10"/>
          </p:nvPr>
        </p:nvSpPr>
        <p:spPr>
          <a:xfrm>
            <a:off x="273441" y="1038195"/>
            <a:ext cx="11655078" cy="1526572"/>
          </a:xfrm>
        </p:spPr>
        <p:txBody>
          <a:bodyPr/>
          <a:lstStyle/>
          <a:p>
            <a:r>
              <a:rPr lang="en-US" dirty="0"/>
              <a:t>Implement one pipeline for each API with the following tasks</a:t>
            </a:r>
          </a:p>
          <a:p>
            <a:pPr lvl="1"/>
            <a:r>
              <a:rPr lang="en-US" dirty="0"/>
              <a:t>Build an image and tag with a unique ID that is automatically generated such as </a:t>
            </a:r>
            <a:r>
              <a:rPr lang="en-US" dirty="0">
                <a:latin typeface="Lucida Console" panose="020B0609040504020204" pitchFamily="49" charset="0"/>
              </a:rPr>
              <a:t>$(</a:t>
            </a:r>
            <a:r>
              <a:rPr lang="en-US" dirty="0" err="1">
                <a:latin typeface="Lucida Console" panose="020B0609040504020204" pitchFamily="49" charset="0"/>
              </a:rPr>
              <a:t>Build.BuildId</a:t>
            </a:r>
            <a:r>
              <a:rPr lang="en-US" dirty="0">
                <a:latin typeface="Lucida Console" panose="020B0609040504020204" pitchFamily="49" charset="0"/>
              </a:rPr>
              <a:t>)</a:t>
            </a:r>
          </a:p>
          <a:p>
            <a:pPr lvl="1"/>
            <a:r>
              <a:rPr lang="en-US" dirty="0"/>
              <a:t>Push an image to Azure Container Registry</a:t>
            </a:r>
          </a:p>
        </p:txBody>
      </p:sp>
      <p:pic>
        <p:nvPicPr>
          <p:cNvPr id="5" name="Picture 4">
            <a:extLst>
              <a:ext uri="{FF2B5EF4-FFF2-40B4-BE49-F238E27FC236}">
                <a16:creationId xmlns:a16="http://schemas.microsoft.com/office/drawing/2014/main" id="{02BE6E75-52D7-4254-8B22-0801CFE4EF67}"/>
              </a:ext>
            </a:extLst>
          </p:cNvPr>
          <p:cNvPicPr>
            <a:picLocks noChangeAspect="1"/>
          </p:cNvPicPr>
          <p:nvPr/>
        </p:nvPicPr>
        <p:blipFill>
          <a:blip r:embed="rId2"/>
          <a:stretch>
            <a:fillRect/>
          </a:stretch>
        </p:blipFill>
        <p:spPr>
          <a:xfrm>
            <a:off x="269240" y="3429000"/>
            <a:ext cx="4495238" cy="2828571"/>
          </a:xfrm>
          <a:prstGeom prst="rect">
            <a:avLst/>
          </a:prstGeom>
        </p:spPr>
      </p:pic>
      <p:pic>
        <p:nvPicPr>
          <p:cNvPr id="6" name="Picture 5">
            <a:extLst>
              <a:ext uri="{FF2B5EF4-FFF2-40B4-BE49-F238E27FC236}">
                <a16:creationId xmlns:a16="http://schemas.microsoft.com/office/drawing/2014/main" id="{83598037-ADD1-4CE2-9A6F-7EB190A61A50}"/>
              </a:ext>
            </a:extLst>
          </p:cNvPr>
          <p:cNvPicPr>
            <a:picLocks noChangeAspect="1"/>
          </p:cNvPicPr>
          <p:nvPr/>
        </p:nvPicPr>
        <p:blipFill>
          <a:blip r:embed="rId3"/>
          <a:stretch>
            <a:fillRect/>
          </a:stretch>
        </p:blipFill>
        <p:spPr>
          <a:xfrm>
            <a:off x="5082542" y="2641037"/>
            <a:ext cx="3790476" cy="1000000"/>
          </a:xfrm>
          <a:prstGeom prst="rect">
            <a:avLst/>
          </a:prstGeom>
        </p:spPr>
      </p:pic>
      <p:pic>
        <p:nvPicPr>
          <p:cNvPr id="7" name="Picture 6">
            <a:extLst>
              <a:ext uri="{FF2B5EF4-FFF2-40B4-BE49-F238E27FC236}">
                <a16:creationId xmlns:a16="http://schemas.microsoft.com/office/drawing/2014/main" id="{6BCACD26-F2F5-4E52-9119-43C7349B7749}"/>
              </a:ext>
            </a:extLst>
          </p:cNvPr>
          <p:cNvPicPr>
            <a:picLocks noChangeAspect="1"/>
          </p:cNvPicPr>
          <p:nvPr/>
        </p:nvPicPr>
        <p:blipFill>
          <a:blip r:embed="rId4"/>
          <a:stretch>
            <a:fillRect/>
          </a:stretch>
        </p:blipFill>
        <p:spPr>
          <a:xfrm>
            <a:off x="6669444" y="3987537"/>
            <a:ext cx="5390476" cy="2580952"/>
          </a:xfrm>
          <a:prstGeom prst="rect">
            <a:avLst/>
          </a:prstGeom>
        </p:spPr>
      </p:pic>
      <p:cxnSp>
        <p:nvCxnSpPr>
          <p:cNvPr id="9" name="Straight Arrow Connector 8">
            <a:extLst>
              <a:ext uri="{FF2B5EF4-FFF2-40B4-BE49-F238E27FC236}">
                <a16:creationId xmlns:a16="http://schemas.microsoft.com/office/drawing/2014/main" id="{F6106072-14B0-4333-B23C-C803F0D629D5}"/>
              </a:ext>
            </a:extLst>
          </p:cNvPr>
          <p:cNvCxnSpPr>
            <a:cxnSpLocks/>
            <a:stCxn id="5" idx="3"/>
            <a:endCxn id="6" idx="1"/>
          </p:cNvCxnSpPr>
          <p:nvPr/>
        </p:nvCxnSpPr>
        <p:spPr>
          <a:xfrm flipV="1">
            <a:off x="4764478" y="3141037"/>
            <a:ext cx="318064" cy="1702249"/>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0B8EF4-ECFC-4BA8-8F2E-B5D2E5F55E58}"/>
              </a:ext>
            </a:extLst>
          </p:cNvPr>
          <p:cNvCxnSpPr>
            <a:cxnSpLocks/>
            <a:stCxn id="7" idx="0"/>
            <a:endCxn id="6" idx="3"/>
          </p:cNvCxnSpPr>
          <p:nvPr/>
        </p:nvCxnSpPr>
        <p:spPr>
          <a:xfrm flipH="1" flipV="1">
            <a:off x="8873018" y="3141037"/>
            <a:ext cx="491664" cy="846500"/>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48640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063E-4FA4-445C-9E6D-03427FC2A669}"/>
              </a:ext>
            </a:extLst>
          </p:cNvPr>
          <p:cNvSpPr>
            <a:spLocks noGrp="1"/>
          </p:cNvSpPr>
          <p:nvPr>
            <p:ph type="title"/>
          </p:nvPr>
        </p:nvSpPr>
        <p:spPr/>
        <p:txBody>
          <a:bodyPr/>
          <a:lstStyle/>
          <a:p>
            <a:r>
              <a:rPr lang="en-US" sz="3200" dirty="0"/>
              <a:t>Challenge 4 MVP – Azure DevOps – Traditional Docker build YAML</a:t>
            </a:r>
          </a:p>
        </p:txBody>
      </p:sp>
      <p:sp>
        <p:nvSpPr>
          <p:cNvPr id="4" name="Text Placeholder 3">
            <a:extLst>
              <a:ext uri="{FF2B5EF4-FFF2-40B4-BE49-F238E27FC236}">
                <a16:creationId xmlns:a16="http://schemas.microsoft.com/office/drawing/2014/main" id="{D0B6D14D-3D0F-4102-AAF8-E239929C3545}"/>
              </a:ext>
            </a:extLst>
          </p:cNvPr>
          <p:cNvSpPr>
            <a:spLocks noGrp="1"/>
          </p:cNvSpPr>
          <p:nvPr>
            <p:ph type="body" sz="quarter" idx="10"/>
          </p:nvPr>
        </p:nvSpPr>
        <p:spPr>
          <a:xfrm>
            <a:off x="269240" y="1038194"/>
            <a:ext cx="11653522" cy="5259735"/>
          </a:xfrm>
        </p:spPr>
        <p:txBody>
          <a:bodyPr tIns="146304" bIns="146304">
            <a:noAutofit/>
          </a:bodyPr>
          <a:lstStyle/>
          <a:p>
            <a:r>
              <a:rPr lang="en-US" sz="800" dirty="0"/>
              <a:t># Build and push a Docker image </a:t>
            </a:r>
          </a:p>
          <a:p>
            <a:endParaRPr lang="en-US" sz="800" dirty="0"/>
          </a:p>
          <a:p>
            <a:r>
              <a:rPr lang="en-US" sz="800" dirty="0"/>
              <a:t>trigger:</a:t>
            </a:r>
          </a:p>
          <a:p>
            <a:r>
              <a:rPr lang="en-US" sz="800" dirty="0"/>
              <a:t>  branches:</a:t>
            </a:r>
          </a:p>
          <a:p>
            <a:r>
              <a:rPr lang="en-US" sz="800" dirty="0"/>
              <a:t>    include:</a:t>
            </a:r>
          </a:p>
          <a:p>
            <a:r>
              <a:rPr lang="en-US" sz="800" dirty="0"/>
              <a:t>      - master</a:t>
            </a:r>
          </a:p>
          <a:p>
            <a:r>
              <a:rPr lang="en-US" sz="800" dirty="0"/>
              <a:t>  paths:</a:t>
            </a:r>
          </a:p>
          <a:p>
            <a:r>
              <a:rPr lang="en-US" sz="800" dirty="0"/>
              <a:t>    include:</a:t>
            </a:r>
          </a:p>
          <a:p>
            <a:r>
              <a:rPr lang="en-US" sz="800" dirty="0"/>
              <a:t>    - </a:t>
            </a:r>
            <a:r>
              <a:rPr lang="en-US" sz="800" dirty="0" err="1"/>
              <a:t>apis</a:t>
            </a:r>
            <a:r>
              <a:rPr lang="en-US" sz="800" dirty="0"/>
              <a:t>/user-java/*</a:t>
            </a:r>
          </a:p>
          <a:p>
            <a:endParaRPr lang="en-US" sz="800" dirty="0"/>
          </a:p>
          <a:p>
            <a:r>
              <a:rPr lang="en-US" sz="800" dirty="0"/>
              <a:t>resources:</a:t>
            </a:r>
          </a:p>
          <a:p>
            <a:r>
              <a:rPr lang="en-US" sz="800" dirty="0"/>
              <a:t>- repo: self</a:t>
            </a:r>
          </a:p>
          <a:p>
            <a:endParaRPr lang="en-US" sz="800" dirty="0"/>
          </a:p>
          <a:p>
            <a:r>
              <a:rPr lang="en-US" sz="800" dirty="0"/>
              <a:t>variables:</a:t>
            </a:r>
          </a:p>
          <a:p>
            <a:r>
              <a:rPr lang="en-US" sz="800" dirty="0"/>
              <a:t>- group: </a:t>
            </a:r>
            <a:r>
              <a:rPr lang="en-US" sz="800" dirty="0" err="1"/>
              <a:t>AzureResources</a:t>
            </a:r>
            <a:endParaRPr lang="en-US" sz="800" dirty="0"/>
          </a:p>
          <a:p>
            <a:endParaRPr lang="en-US" sz="800" dirty="0"/>
          </a:p>
          <a:p>
            <a:r>
              <a:rPr lang="en-US" sz="800" dirty="0"/>
              <a:t>stages:</a:t>
            </a:r>
          </a:p>
          <a:p>
            <a:r>
              <a:rPr lang="en-US" sz="800" dirty="0"/>
              <a:t>- stage: </a:t>
            </a:r>
            <a:r>
              <a:rPr lang="en-US" sz="800" dirty="0" err="1"/>
              <a:t>BuildAndPush</a:t>
            </a:r>
            <a:endParaRPr lang="en-US" sz="800" dirty="0"/>
          </a:p>
          <a:p>
            <a:r>
              <a:rPr lang="en-US" sz="800" dirty="0"/>
              <a:t>  </a:t>
            </a:r>
            <a:r>
              <a:rPr lang="en-US" sz="800" dirty="0" err="1"/>
              <a:t>displayName</a:t>
            </a:r>
            <a:r>
              <a:rPr lang="en-US" sz="800" dirty="0"/>
              <a:t>: Build and push an image</a:t>
            </a:r>
          </a:p>
          <a:p>
            <a:r>
              <a:rPr lang="en-US" sz="800" dirty="0"/>
              <a:t>  jobs:  </a:t>
            </a:r>
          </a:p>
          <a:p>
            <a:r>
              <a:rPr lang="en-US" sz="800" dirty="0"/>
              <a:t>  - job: </a:t>
            </a:r>
            <a:r>
              <a:rPr lang="en-US" sz="800" dirty="0" err="1"/>
              <a:t>BuildAndPush</a:t>
            </a:r>
            <a:endParaRPr lang="en-US" sz="800" dirty="0"/>
          </a:p>
          <a:p>
            <a:r>
              <a:rPr lang="en-US" sz="800" dirty="0"/>
              <a:t>    </a:t>
            </a:r>
            <a:r>
              <a:rPr lang="en-US" sz="800" dirty="0" err="1"/>
              <a:t>displayName</a:t>
            </a:r>
            <a:r>
              <a:rPr lang="en-US" sz="800" dirty="0"/>
              <a:t>: Build and Push</a:t>
            </a:r>
          </a:p>
          <a:p>
            <a:r>
              <a:rPr lang="en-US" sz="800" dirty="0"/>
              <a:t>    pool:</a:t>
            </a:r>
          </a:p>
          <a:p>
            <a:r>
              <a:rPr lang="en-US" sz="800" dirty="0"/>
              <a:t>      </a:t>
            </a:r>
            <a:r>
              <a:rPr lang="en-US" sz="800" dirty="0" err="1"/>
              <a:t>vmImage</a:t>
            </a:r>
            <a:r>
              <a:rPr lang="en-US" sz="800" dirty="0"/>
              <a:t>: 'ubuntu-latest'</a:t>
            </a:r>
          </a:p>
          <a:p>
            <a:r>
              <a:rPr lang="en-US" sz="800" dirty="0"/>
              <a:t>    steps:</a:t>
            </a:r>
          </a:p>
          <a:p>
            <a:r>
              <a:rPr lang="en-US" sz="800" dirty="0"/>
              <a:t>    - task: Docker@2</a:t>
            </a:r>
          </a:p>
          <a:p>
            <a:r>
              <a:rPr lang="en-US" sz="800" dirty="0"/>
              <a:t>      </a:t>
            </a:r>
            <a:r>
              <a:rPr lang="en-US" sz="800" dirty="0" err="1"/>
              <a:t>displayName</a:t>
            </a:r>
            <a:r>
              <a:rPr lang="en-US" sz="800" dirty="0"/>
              <a:t>: Build and push an image</a:t>
            </a:r>
          </a:p>
          <a:p>
            <a:r>
              <a:rPr lang="en-US" sz="800" dirty="0"/>
              <a:t>      inputs:</a:t>
            </a:r>
          </a:p>
          <a:p>
            <a:r>
              <a:rPr lang="en-US" sz="800" dirty="0"/>
              <a:t>        </a:t>
            </a:r>
            <a:r>
              <a:rPr lang="en-US" sz="800" dirty="0" err="1"/>
              <a:t>containerRegistry</a:t>
            </a:r>
            <a:r>
              <a:rPr lang="en-US" sz="800" dirty="0"/>
              <a:t>: $(</a:t>
            </a:r>
            <a:r>
              <a:rPr lang="en-US" sz="800" dirty="0" err="1"/>
              <a:t>AcrResourceName</a:t>
            </a:r>
            <a:r>
              <a:rPr lang="en-US" sz="800" dirty="0"/>
              <a:t>)</a:t>
            </a:r>
          </a:p>
          <a:p>
            <a:r>
              <a:rPr lang="en-US" sz="800" dirty="0"/>
              <a:t>        repository: $(</a:t>
            </a:r>
            <a:r>
              <a:rPr lang="en-US" sz="800" dirty="0" err="1"/>
              <a:t>AcrRepositoryUserJava</a:t>
            </a:r>
            <a:r>
              <a:rPr lang="en-US" sz="800" dirty="0"/>
              <a:t>)</a:t>
            </a:r>
          </a:p>
          <a:p>
            <a:r>
              <a:rPr lang="en-US" sz="800" dirty="0"/>
              <a:t>        command: '</a:t>
            </a:r>
            <a:r>
              <a:rPr lang="en-US" sz="800" dirty="0" err="1"/>
              <a:t>buildAndPush</a:t>
            </a:r>
            <a:r>
              <a:rPr lang="en-US" sz="800" dirty="0"/>
              <a:t>'</a:t>
            </a:r>
          </a:p>
          <a:p>
            <a:r>
              <a:rPr lang="en-US" sz="800" dirty="0"/>
              <a:t>        </a:t>
            </a:r>
            <a:r>
              <a:rPr lang="en-US" sz="800" dirty="0" err="1"/>
              <a:t>Dockerfile</a:t>
            </a:r>
            <a:r>
              <a:rPr lang="en-US" sz="800" dirty="0"/>
              <a:t>: '$(</a:t>
            </a:r>
            <a:r>
              <a:rPr lang="en-US" sz="800" dirty="0" err="1"/>
              <a:t>Build.SourcesDirectory</a:t>
            </a:r>
            <a:r>
              <a:rPr lang="en-US" sz="800" dirty="0"/>
              <a:t>)/</a:t>
            </a:r>
            <a:r>
              <a:rPr lang="en-US" sz="800" dirty="0" err="1"/>
              <a:t>apis</a:t>
            </a:r>
            <a:r>
              <a:rPr lang="en-US" sz="800" dirty="0"/>
              <a:t>/user-java/</a:t>
            </a:r>
            <a:r>
              <a:rPr lang="en-US" sz="800" dirty="0" err="1"/>
              <a:t>Dockerfile</a:t>
            </a:r>
            <a:r>
              <a:rPr lang="en-US" sz="800" dirty="0"/>
              <a:t>'</a:t>
            </a:r>
          </a:p>
          <a:p>
            <a:r>
              <a:rPr lang="en-US" sz="800" dirty="0"/>
              <a:t>        </a:t>
            </a:r>
            <a:r>
              <a:rPr lang="en-US" sz="800" dirty="0" err="1"/>
              <a:t>addPipelineData</a:t>
            </a:r>
            <a:r>
              <a:rPr lang="en-US" sz="800" dirty="0"/>
              <a:t>: false</a:t>
            </a:r>
          </a:p>
          <a:p>
            <a:r>
              <a:rPr lang="en-US" sz="800" dirty="0"/>
              <a:t>        tags: |</a:t>
            </a:r>
          </a:p>
          <a:p>
            <a:r>
              <a:rPr lang="en-US" sz="800" dirty="0"/>
              <a:t>          $(</a:t>
            </a:r>
            <a:r>
              <a:rPr lang="en-US" sz="800" dirty="0" err="1"/>
              <a:t>Build.BuildId</a:t>
            </a:r>
            <a:r>
              <a:rPr lang="en-US" sz="800" dirty="0"/>
              <a:t>)</a:t>
            </a:r>
          </a:p>
        </p:txBody>
      </p:sp>
    </p:spTree>
    <p:extLst>
      <p:ext uri="{BB962C8B-B14F-4D97-AF65-F5344CB8AC3E}">
        <p14:creationId xmlns:p14="http://schemas.microsoft.com/office/powerpoint/2010/main" val="241472151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DCF1-BDA7-4B3F-8397-CB903FDF0917}"/>
              </a:ext>
            </a:extLst>
          </p:cNvPr>
          <p:cNvSpPr>
            <a:spLocks noGrp="1"/>
          </p:cNvSpPr>
          <p:nvPr>
            <p:ph type="title"/>
          </p:nvPr>
        </p:nvSpPr>
        <p:spPr/>
        <p:txBody>
          <a:bodyPr/>
          <a:lstStyle/>
          <a:p>
            <a:r>
              <a:rPr lang="en-US" dirty="0"/>
              <a:t>Challenge 4 MVP – Azure DevOps – ACR Build Tasks</a:t>
            </a:r>
          </a:p>
        </p:txBody>
      </p:sp>
      <p:sp>
        <p:nvSpPr>
          <p:cNvPr id="3" name="Text Placeholder 2">
            <a:extLst>
              <a:ext uri="{FF2B5EF4-FFF2-40B4-BE49-F238E27FC236}">
                <a16:creationId xmlns:a16="http://schemas.microsoft.com/office/drawing/2014/main" id="{B142A058-D7D8-4806-948E-B6B4E8051AEF}"/>
              </a:ext>
            </a:extLst>
          </p:cNvPr>
          <p:cNvSpPr>
            <a:spLocks noGrp="1"/>
          </p:cNvSpPr>
          <p:nvPr>
            <p:ph type="body" sz="quarter" idx="10"/>
          </p:nvPr>
        </p:nvSpPr>
        <p:spPr>
          <a:xfrm>
            <a:off x="273441" y="1038195"/>
            <a:ext cx="11655078" cy="1526572"/>
          </a:xfrm>
        </p:spPr>
        <p:txBody>
          <a:bodyPr/>
          <a:lstStyle/>
          <a:p>
            <a:r>
              <a:rPr lang="en-US" dirty="0"/>
              <a:t>One task alternative pipeline</a:t>
            </a:r>
          </a:p>
          <a:p>
            <a:pPr lvl="1"/>
            <a:r>
              <a:rPr lang="en-US" dirty="0"/>
              <a:t>Build an image and tag with a unique ID that is automatically generated such as </a:t>
            </a:r>
            <a:r>
              <a:rPr lang="en-US" dirty="0">
                <a:latin typeface="Lucida Console" panose="020B0609040504020204" pitchFamily="49" charset="0"/>
              </a:rPr>
              <a:t>$(</a:t>
            </a:r>
            <a:r>
              <a:rPr lang="en-US" dirty="0" err="1">
                <a:latin typeface="Lucida Console" panose="020B0609040504020204" pitchFamily="49" charset="0"/>
              </a:rPr>
              <a:t>Build.BuildId</a:t>
            </a:r>
            <a:r>
              <a:rPr lang="en-US" dirty="0">
                <a:latin typeface="Lucida Console" panose="020B0609040504020204" pitchFamily="49" charset="0"/>
              </a:rPr>
              <a:t>)</a:t>
            </a:r>
          </a:p>
          <a:p>
            <a:pPr lvl="1"/>
            <a:r>
              <a:rPr lang="en-US" dirty="0"/>
              <a:t>Push an image to Azure Container Registry using </a:t>
            </a:r>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acr</a:t>
            </a:r>
            <a:r>
              <a:rPr lang="en-US" dirty="0">
                <a:latin typeface="Lucida Console" panose="020B0609040504020204" pitchFamily="49" charset="0"/>
              </a:rPr>
              <a:t> build</a:t>
            </a:r>
          </a:p>
        </p:txBody>
      </p:sp>
      <p:pic>
        <p:nvPicPr>
          <p:cNvPr id="7" name="Picture 6">
            <a:extLst>
              <a:ext uri="{FF2B5EF4-FFF2-40B4-BE49-F238E27FC236}">
                <a16:creationId xmlns:a16="http://schemas.microsoft.com/office/drawing/2014/main" id="{6BCACD26-F2F5-4E52-9119-43C7349B7749}"/>
              </a:ext>
            </a:extLst>
          </p:cNvPr>
          <p:cNvPicPr>
            <a:picLocks noChangeAspect="1"/>
          </p:cNvPicPr>
          <p:nvPr/>
        </p:nvPicPr>
        <p:blipFill>
          <a:blip r:embed="rId2"/>
          <a:stretch>
            <a:fillRect/>
          </a:stretch>
        </p:blipFill>
        <p:spPr>
          <a:xfrm>
            <a:off x="6669444" y="3987537"/>
            <a:ext cx="5390476" cy="2580952"/>
          </a:xfrm>
          <a:prstGeom prst="rect">
            <a:avLst/>
          </a:prstGeom>
        </p:spPr>
      </p:pic>
      <p:cxnSp>
        <p:nvCxnSpPr>
          <p:cNvPr id="9" name="Straight Arrow Connector 8">
            <a:extLst>
              <a:ext uri="{FF2B5EF4-FFF2-40B4-BE49-F238E27FC236}">
                <a16:creationId xmlns:a16="http://schemas.microsoft.com/office/drawing/2014/main" id="{F6106072-14B0-4333-B23C-C803F0D629D5}"/>
              </a:ext>
            </a:extLst>
          </p:cNvPr>
          <p:cNvCxnSpPr>
            <a:cxnSpLocks/>
            <a:stCxn id="4" idx="0"/>
            <a:endCxn id="8" idx="1"/>
          </p:cNvCxnSpPr>
          <p:nvPr/>
        </p:nvCxnSpPr>
        <p:spPr>
          <a:xfrm flipV="1">
            <a:off x="2671129" y="3191278"/>
            <a:ext cx="2525667" cy="504389"/>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30B8EF4-ECFC-4BA8-8F2E-B5D2E5F55E58}"/>
              </a:ext>
            </a:extLst>
          </p:cNvPr>
          <p:cNvCxnSpPr>
            <a:cxnSpLocks/>
            <a:stCxn id="7" idx="0"/>
            <a:endCxn id="8" idx="3"/>
          </p:cNvCxnSpPr>
          <p:nvPr/>
        </p:nvCxnSpPr>
        <p:spPr>
          <a:xfrm flipH="1" flipV="1">
            <a:off x="8920605" y="3191278"/>
            <a:ext cx="444077" cy="796259"/>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BDD79AC-C53F-4A2C-B770-B18D793CC8B1}"/>
              </a:ext>
            </a:extLst>
          </p:cNvPr>
          <p:cNvPicPr>
            <a:picLocks noChangeAspect="1"/>
          </p:cNvPicPr>
          <p:nvPr/>
        </p:nvPicPr>
        <p:blipFill>
          <a:blip r:embed="rId3"/>
          <a:stretch>
            <a:fillRect/>
          </a:stretch>
        </p:blipFill>
        <p:spPr>
          <a:xfrm>
            <a:off x="418748" y="3695667"/>
            <a:ext cx="4504762" cy="2295238"/>
          </a:xfrm>
          <a:prstGeom prst="rect">
            <a:avLst/>
          </a:prstGeom>
        </p:spPr>
      </p:pic>
      <p:pic>
        <p:nvPicPr>
          <p:cNvPr id="8" name="Picture 7">
            <a:extLst>
              <a:ext uri="{FF2B5EF4-FFF2-40B4-BE49-F238E27FC236}">
                <a16:creationId xmlns:a16="http://schemas.microsoft.com/office/drawing/2014/main" id="{182D6B6F-BA53-405A-9179-31BEB611B266}"/>
              </a:ext>
            </a:extLst>
          </p:cNvPr>
          <p:cNvPicPr>
            <a:picLocks noChangeAspect="1"/>
          </p:cNvPicPr>
          <p:nvPr/>
        </p:nvPicPr>
        <p:blipFill>
          <a:blip r:embed="rId4"/>
          <a:stretch>
            <a:fillRect/>
          </a:stretch>
        </p:blipFill>
        <p:spPr>
          <a:xfrm>
            <a:off x="5196796" y="2624611"/>
            <a:ext cx="3723809" cy="1133333"/>
          </a:xfrm>
          <a:prstGeom prst="rect">
            <a:avLst/>
          </a:prstGeom>
        </p:spPr>
      </p:pic>
    </p:spTree>
    <p:extLst>
      <p:ext uri="{BB962C8B-B14F-4D97-AF65-F5344CB8AC3E}">
        <p14:creationId xmlns:p14="http://schemas.microsoft.com/office/powerpoint/2010/main" val="263532234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DCF1-BDA7-4B3F-8397-CB903FDF0917}"/>
              </a:ext>
            </a:extLst>
          </p:cNvPr>
          <p:cNvSpPr>
            <a:spLocks noGrp="1"/>
          </p:cNvSpPr>
          <p:nvPr>
            <p:ph type="title"/>
          </p:nvPr>
        </p:nvSpPr>
        <p:spPr/>
        <p:txBody>
          <a:bodyPr/>
          <a:lstStyle/>
          <a:p>
            <a:r>
              <a:rPr lang="en-US" dirty="0"/>
              <a:t>Challenge 4 MVP – Azure DevOps – ACR Build Tasks YAML</a:t>
            </a:r>
          </a:p>
        </p:txBody>
      </p:sp>
      <p:sp>
        <p:nvSpPr>
          <p:cNvPr id="11" name="Text Placeholder 10">
            <a:extLst>
              <a:ext uri="{FF2B5EF4-FFF2-40B4-BE49-F238E27FC236}">
                <a16:creationId xmlns:a16="http://schemas.microsoft.com/office/drawing/2014/main" id="{0AF606D1-7AF0-4AA0-A669-FC10CF0B99C9}"/>
              </a:ext>
            </a:extLst>
          </p:cNvPr>
          <p:cNvSpPr>
            <a:spLocks noGrp="1"/>
          </p:cNvSpPr>
          <p:nvPr>
            <p:ph type="body" sz="quarter" idx="10"/>
          </p:nvPr>
        </p:nvSpPr>
        <p:spPr>
          <a:xfrm>
            <a:off x="269240" y="1038194"/>
            <a:ext cx="11653522" cy="5291169"/>
          </a:xfrm>
        </p:spPr>
        <p:txBody>
          <a:bodyPr>
            <a:normAutofit fontScale="32500" lnSpcReduction="20000"/>
          </a:bodyPr>
          <a:lstStyle/>
          <a:p>
            <a:r>
              <a:rPr lang="en-US" dirty="0"/>
              <a:t># Build </a:t>
            </a:r>
            <a:r>
              <a:rPr lang="en-US" dirty="0" err="1"/>
              <a:t>UserProfile</a:t>
            </a:r>
            <a:r>
              <a:rPr lang="en-US" dirty="0"/>
              <a:t> in ACR</a:t>
            </a:r>
          </a:p>
          <a:p>
            <a:br>
              <a:rPr lang="en-US" dirty="0"/>
            </a:br>
            <a:r>
              <a:rPr lang="en-US" dirty="0"/>
              <a:t>trigger:</a:t>
            </a:r>
          </a:p>
          <a:p>
            <a:r>
              <a:rPr lang="en-US" dirty="0"/>
              <a:t>  branches:</a:t>
            </a:r>
          </a:p>
          <a:p>
            <a:r>
              <a:rPr lang="en-US" dirty="0"/>
              <a:t>    include:</a:t>
            </a:r>
          </a:p>
          <a:p>
            <a:r>
              <a:rPr lang="en-US" dirty="0"/>
              <a:t>      - master</a:t>
            </a:r>
          </a:p>
          <a:p>
            <a:r>
              <a:rPr lang="en-US" dirty="0"/>
              <a:t>  paths:</a:t>
            </a:r>
          </a:p>
          <a:p>
            <a:r>
              <a:rPr lang="en-US" dirty="0"/>
              <a:t>    include:</a:t>
            </a:r>
          </a:p>
          <a:p>
            <a:r>
              <a:rPr lang="en-US" dirty="0"/>
              <a:t>    - </a:t>
            </a:r>
            <a:r>
              <a:rPr lang="en-US" dirty="0" err="1"/>
              <a:t>apis</a:t>
            </a:r>
            <a:r>
              <a:rPr lang="en-US" dirty="0"/>
              <a:t>/</a:t>
            </a:r>
            <a:r>
              <a:rPr lang="en-US" dirty="0" err="1"/>
              <a:t>userprofile</a:t>
            </a:r>
            <a:r>
              <a:rPr lang="en-US" dirty="0"/>
              <a:t>/*</a:t>
            </a:r>
          </a:p>
          <a:p>
            <a:br>
              <a:rPr lang="en-US" dirty="0"/>
            </a:br>
            <a:r>
              <a:rPr lang="en-US" dirty="0"/>
              <a:t>resources:</a:t>
            </a:r>
          </a:p>
          <a:p>
            <a:r>
              <a:rPr lang="en-US" dirty="0"/>
              <a:t>- repo: self</a:t>
            </a:r>
          </a:p>
          <a:p>
            <a:br>
              <a:rPr lang="en-US" dirty="0"/>
            </a:br>
            <a:r>
              <a:rPr lang="en-US" dirty="0"/>
              <a:t>variables:</a:t>
            </a:r>
          </a:p>
          <a:p>
            <a:r>
              <a:rPr lang="en-US" dirty="0"/>
              <a:t>- group: </a:t>
            </a:r>
            <a:r>
              <a:rPr lang="en-US" dirty="0" err="1"/>
              <a:t>AzureResources</a:t>
            </a:r>
            <a:endParaRPr lang="en-US" dirty="0"/>
          </a:p>
          <a:p>
            <a:br>
              <a:rPr lang="en-US" dirty="0"/>
            </a:br>
            <a:r>
              <a:rPr lang="en-US" dirty="0"/>
              <a:t>pool:</a:t>
            </a:r>
          </a:p>
          <a:p>
            <a:r>
              <a:rPr lang="en-US" dirty="0"/>
              <a:t>  </a:t>
            </a:r>
            <a:r>
              <a:rPr lang="en-US" dirty="0" err="1"/>
              <a:t>vmImage</a:t>
            </a:r>
            <a:r>
              <a:rPr lang="en-US" dirty="0"/>
              <a:t>: 'ubuntu-latest'</a:t>
            </a:r>
          </a:p>
          <a:p>
            <a:br>
              <a:rPr lang="en-US" dirty="0"/>
            </a:br>
            <a:r>
              <a:rPr lang="en-US" dirty="0"/>
              <a:t>stages:</a:t>
            </a:r>
          </a:p>
          <a:p>
            <a:r>
              <a:rPr lang="en-US" dirty="0"/>
              <a:t>- stage: </a:t>
            </a:r>
            <a:r>
              <a:rPr lang="en-US" dirty="0" err="1"/>
              <a:t>ACRBuild</a:t>
            </a:r>
            <a:endParaRPr lang="en-US" dirty="0"/>
          </a:p>
          <a:p>
            <a:r>
              <a:rPr lang="en-US" dirty="0"/>
              <a:t>  </a:t>
            </a:r>
            <a:r>
              <a:rPr lang="en-US" dirty="0" err="1"/>
              <a:t>displayName</a:t>
            </a:r>
            <a:r>
              <a:rPr lang="en-US" dirty="0"/>
              <a:t>: Build and push an image</a:t>
            </a:r>
          </a:p>
          <a:p>
            <a:r>
              <a:rPr lang="en-US" dirty="0"/>
              <a:t>  jobs:  </a:t>
            </a:r>
          </a:p>
          <a:p>
            <a:r>
              <a:rPr lang="en-US" dirty="0"/>
              <a:t>  - job: </a:t>
            </a:r>
            <a:r>
              <a:rPr lang="en-US" dirty="0" err="1"/>
              <a:t>ACRBuild</a:t>
            </a:r>
            <a:endParaRPr lang="en-US" dirty="0"/>
          </a:p>
          <a:p>
            <a:r>
              <a:rPr lang="en-US" dirty="0"/>
              <a:t>    </a:t>
            </a:r>
            <a:r>
              <a:rPr lang="en-US" dirty="0" err="1"/>
              <a:t>displayName</a:t>
            </a:r>
            <a:r>
              <a:rPr lang="en-US" dirty="0"/>
              <a:t>: Push </a:t>
            </a:r>
            <a:r>
              <a:rPr lang="en-US" dirty="0" err="1"/>
              <a:t>Dockerfile</a:t>
            </a:r>
            <a:r>
              <a:rPr lang="en-US" dirty="0"/>
              <a:t> to ACR</a:t>
            </a:r>
          </a:p>
          <a:p>
            <a:r>
              <a:rPr lang="en-US" dirty="0"/>
              <a:t>    pool:</a:t>
            </a:r>
          </a:p>
          <a:p>
            <a:r>
              <a:rPr lang="en-US" dirty="0"/>
              <a:t>      </a:t>
            </a:r>
            <a:r>
              <a:rPr lang="en-US" dirty="0" err="1"/>
              <a:t>vmImage</a:t>
            </a:r>
            <a:r>
              <a:rPr lang="en-US" dirty="0"/>
              <a:t>: 'ubuntu-latest'</a:t>
            </a:r>
          </a:p>
          <a:p>
            <a:r>
              <a:rPr lang="en-US" dirty="0"/>
              <a:t>    steps:</a:t>
            </a:r>
          </a:p>
          <a:p>
            <a:r>
              <a:rPr lang="en-US" dirty="0"/>
              <a:t>      - task: AzureCLI@2</a:t>
            </a:r>
          </a:p>
          <a:p>
            <a:r>
              <a:rPr lang="en-US" dirty="0"/>
              <a:t>        inputs:</a:t>
            </a:r>
          </a:p>
          <a:p>
            <a:r>
              <a:rPr lang="en-US" dirty="0"/>
              <a:t>          </a:t>
            </a:r>
            <a:r>
              <a:rPr lang="en-US" dirty="0" err="1"/>
              <a:t>azureSubscription</a:t>
            </a:r>
            <a:r>
              <a:rPr lang="en-US" dirty="0"/>
              <a:t>: 'Microsoft Azure (bd147ecf-97a4-4dcb-abf8-22bc55ebe863)'</a:t>
            </a:r>
          </a:p>
          <a:p>
            <a:r>
              <a:rPr lang="en-US" dirty="0"/>
              <a:t>          </a:t>
            </a:r>
            <a:r>
              <a:rPr lang="en-US" dirty="0" err="1"/>
              <a:t>scriptType</a:t>
            </a:r>
            <a:r>
              <a:rPr lang="en-US" dirty="0"/>
              <a:t>: 'bash'</a:t>
            </a:r>
          </a:p>
          <a:p>
            <a:r>
              <a:rPr lang="en-US" dirty="0"/>
              <a:t>          </a:t>
            </a:r>
            <a:r>
              <a:rPr lang="en-US" dirty="0" err="1"/>
              <a:t>scriptLocation</a:t>
            </a:r>
            <a:r>
              <a:rPr lang="en-US" dirty="0"/>
              <a:t>: '</a:t>
            </a:r>
            <a:r>
              <a:rPr lang="en-US" dirty="0" err="1"/>
              <a:t>inlineScript</a:t>
            </a:r>
            <a:r>
              <a:rPr lang="en-US" dirty="0"/>
              <a:t>'</a:t>
            </a:r>
          </a:p>
          <a:p>
            <a:r>
              <a:rPr lang="en-US" dirty="0"/>
              <a:t>          </a:t>
            </a:r>
            <a:r>
              <a:rPr lang="en-US" dirty="0" err="1"/>
              <a:t>inlineScript</a:t>
            </a:r>
            <a:r>
              <a:rPr lang="en-US" dirty="0"/>
              <a:t>: '</a:t>
            </a:r>
            <a:r>
              <a:rPr lang="en-US" dirty="0" err="1"/>
              <a:t>az</a:t>
            </a:r>
            <a:r>
              <a:rPr lang="en-US" dirty="0"/>
              <a:t> </a:t>
            </a:r>
            <a:r>
              <a:rPr lang="en-US" dirty="0" err="1"/>
              <a:t>acr</a:t>
            </a:r>
            <a:r>
              <a:rPr lang="en-US" dirty="0"/>
              <a:t> build --image $(</a:t>
            </a:r>
            <a:r>
              <a:rPr lang="en-US" dirty="0" err="1"/>
              <a:t>AcrRepositoryUserProfile</a:t>
            </a:r>
            <a:r>
              <a:rPr lang="en-US" dirty="0"/>
              <a:t>):$(</a:t>
            </a:r>
            <a:r>
              <a:rPr lang="en-US" dirty="0" err="1"/>
              <a:t>Build.BuildId</a:t>
            </a:r>
            <a:r>
              <a:rPr lang="en-US" dirty="0"/>
              <a:t>) --registry $(</a:t>
            </a:r>
            <a:r>
              <a:rPr lang="en-US" dirty="0" err="1"/>
              <a:t>AcrResourceName</a:t>
            </a:r>
            <a:r>
              <a:rPr lang="en-US" dirty="0"/>
              <a:t>) --file </a:t>
            </a:r>
            <a:r>
              <a:rPr lang="en-US" dirty="0" err="1"/>
              <a:t>Dockerfile</a:t>
            </a:r>
            <a:r>
              <a:rPr lang="en-US" dirty="0"/>
              <a:t> .'</a:t>
            </a:r>
          </a:p>
          <a:p>
            <a:r>
              <a:rPr lang="en-US" dirty="0"/>
              <a:t>          </a:t>
            </a:r>
            <a:r>
              <a:rPr lang="en-US" dirty="0" err="1"/>
              <a:t>workingDirectory</a:t>
            </a:r>
            <a:r>
              <a:rPr lang="en-US" dirty="0"/>
              <a:t>: '</a:t>
            </a:r>
            <a:r>
              <a:rPr lang="en-US" dirty="0" err="1"/>
              <a:t>apis</a:t>
            </a:r>
            <a:r>
              <a:rPr lang="en-US" dirty="0"/>
              <a:t>/</a:t>
            </a:r>
            <a:r>
              <a:rPr lang="en-US" dirty="0" err="1"/>
              <a:t>userprofile</a:t>
            </a:r>
            <a:r>
              <a:rPr lang="en-US" dirty="0"/>
              <a:t>'</a:t>
            </a:r>
          </a:p>
        </p:txBody>
      </p:sp>
    </p:spTree>
    <p:extLst>
      <p:ext uri="{BB962C8B-B14F-4D97-AF65-F5344CB8AC3E}">
        <p14:creationId xmlns:p14="http://schemas.microsoft.com/office/powerpoint/2010/main" val="331984135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0BA46-AB5E-4CDD-B19A-8DD30DD96F87}"/>
              </a:ext>
            </a:extLst>
          </p:cNvPr>
          <p:cNvSpPr>
            <a:spLocks noGrp="1"/>
          </p:cNvSpPr>
          <p:nvPr>
            <p:ph type="title"/>
          </p:nvPr>
        </p:nvSpPr>
        <p:spPr/>
        <p:txBody>
          <a:bodyPr/>
          <a:lstStyle/>
          <a:p>
            <a:r>
              <a:rPr lang="en-US" dirty="0"/>
              <a:t>Challenge 4 MVP – Azure DevOps – Classic Release</a:t>
            </a:r>
          </a:p>
        </p:txBody>
      </p:sp>
      <p:sp>
        <p:nvSpPr>
          <p:cNvPr id="3" name="Text Placeholder 2">
            <a:extLst>
              <a:ext uri="{FF2B5EF4-FFF2-40B4-BE49-F238E27FC236}">
                <a16:creationId xmlns:a16="http://schemas.microsoft.com/office/drawing/2014/main" id="{8AB5AF32-10E5-4368-A766-ECFF4B6137D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74A55EFE-40AF-4C64-969C-1F9FC7AA7595}"/>
              </a:ext>
            </a:extLst>
          </p:cNvPr>
          <p:cNvPicPr>
            <a:picLocks noChangeAspect="1"/>
          </p:cNvPicPr>
          <p:nvPr/>
        </p:nvPicPr>
        <p:blipFill>
          <a:blip r:embed="rId2"/>
          <a:stretch>
            <a:fillRect/>
          </a:stretch>
        </p:blipFill>
        <p:spPr>
          <a:xfrm>
            <a:off x="987552" y="1038195"/>
            <a:ext cx="10216896" cy="5055050"/>
          </a:xfrm>
          <a:prstGeom prst="rect">
            <a:avLst/>
          </a:prstGeom>
        </p:spPr>
      </p:pic>
      <p:sp>
        <p:nvSpPr>
          <p:cNvPr id="5" name="Rectangle 4">
            <a:extLst>
              <a:ext uri="{FF2B5EF4-FFF2-40B4-BE49-F238E27FC236}">
                <a16:creationId xmlns:a16="http://schemas.microsoft.com/office/drawing/2014/main" id="{4BEFC04D-050D-4AEF-9712-C4D15DDD64C5}"/>
              </a:ext>
            </a:extLst>
          </p:cNvPr>
          <p:cNvSpPr/>
          <p:nvPr/>
        </p:nvSpPr>
        <p:spPr bwMode="auto">
          <a:xfrm>
            <a:off x="1246142" y="2561915"/>
            <a:ext cx="1319638" cy="867085"/>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A55DF35-DA35-45B7-A692-38E399CB4296}"/>
              </a:ext>
            </a:extLst>
          </p:cNvPr>
          <p:cNvCxnSpPr>
            <a:cxnSpLocks/>
            <a:stCxn id="5" idx="3"/>
            <a:endCxn id="7" idx="1"/>
          </p:cNvCxnSpPr>
          <p:nvPr/>
        </p:nvCxnSpPr>
        <p:spPr>
          <a:xfrm>
            <a:off x="2565780" y="2995458"/>
            <a:ext cx="4428344" cy="840816"/>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054D9E7-FE98-43B4-B87C-46749273EECE}"/>
              </a:ext>
            </a:extLst>
          </p:cNvPr>
          <p:cNvSpPr/>
          <p:nvPr/>
        </p:nvSpPr>
        <p:spPr bwMode="auto">
          <a:xfrm>
            <a:off x="6994124" y="1694829"/>
            <a:ext cx="4074210" cy="4282889"/>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4762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C20F6E-1477-42E9-A548-149548EEAD39}"/>
              </a:ext>
            </a:extLst>
          </p:cNvPr>
          <p:cNvPicPr>
            <a:picLocks noChangeAspect="1"/>
          </p:cNvPicPr>
          <p:nvPr/>
        </p:nvPicPr>
        <p:blipFill>
          <a:blip r:embed="rId2"/>
          <a:stretch>
            <a:fillRect/>
          </a:stretch>
        </p:blipFill>
        <p:spPr>
          <a:xfrm>
            <a:off x="561833" y="1694829"/>
            <a:ext cx="11068334" cy="3675646"/>
          </a:xfrm>
          <a:prstGeom prst="rect">
            <a:avLst/>
          </a:prstGeom>
        </p:spPr>
      </p:pic>
      <p:sp>
        <p:nvSpPr>
          <p:cNvPr id="2" name="Title 1">
            <a:extLst>
              <a:ext uri="{FF2B5EF4-FFF2-40B4-BE49-F238E27FC236}">
                <a16:creationId xmlns:a16="http://schemas.microsoft.com/office/drawing/2014/main" id="{FDA0BA46-AB5E-4CDD-B19A-8DD30DD96F87}"/>
              </a:ext>
            </a:extLst>
          </p:cNvPr>
          <p:cNvSpPr>
            <a:spLocks noGrp="1"/>
          </p:cNvSpPr>
          <p:nvPr>
            <p:ph type="title"/>
          </p:nvPr>
        </p:nvSpPr>
        <p:spPr/>
        <p:txBody>
          <a:bodyPr/>
          <a:lstStyle/>
          <a:p>
            <a:r>
              <a:rPr lang="en-US" dirty="0"/>
              <a:t>Challenge 4 MVP – Azure DevOps – Classic Release</a:t>
            </a:r>
          </a:p>
        </p:txBody>
      </p:sp>
      <p:sp>
        <p:nvSpPr>
          <p:cNvPr id="3" name="Text Placeholder 2">
            <a:extLst>
              <a:ext uri="{FF2B5EF4-FFF2-40B4-BE49-F238E27FC236}">
                <a16:creationId xmlns:a16="http://schemas.microsoft.com/office/drawing/2014/main" id="{8AB5AF32-10E5-4368-A766-ECFF4B6137D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4BEFC04D-050D-4AEF-9712-C4D15DDD64C5}"/>
              </a:ext>
            </a:extLst>
          </p:cNvPr>
          <p:cNvSpPr/>
          <p:nvPr/>
        </p:nvSpPr>
        <p:spPr bwMode="auto">
          <a:xfrm>
            <a:off x="1798522" y="3402731"/>
            <a:ext cx="576188" cy="486882"/>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A55DF35-DA35-45B7-A692-38E399CB4296}"/>
              </a:ext>
            </a:extLst>
          </p:cNvPr>
          <p:cNvCxnSpPr>
            <a:cxnSpLocks/>
            <a:stCxn id="5" idx="3"/>
            <a:endCxn id="7" idx="1"/>
          </p:cNvCxnSpPr>
          <p:nvPr/>
        </p:nvCxnSpPr>
        <p:spPr>
          <a:xfrm flipV="1">
            <a:off x="2374710" y="3623481"/>
            <a:ext cx="5295332" cy="2269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054D9E7-FE98-43B4-B87C-46749273EECE}"/>
              </a:ext>
            </a:extLst>
          </p:cNvPr>
          <p:cNvSpPr/>
          <p:nvPr/>
        </p:nvSpPr>
        <p:spPr bwMode="auto">
          <a:xfrm>
            <a:off x="7670042" y="2606722"/>
            <a:ext cx="3548418" cy="2033518"/>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74218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F130-9C09-403D-ADC9-F20217FB6D27}"/>
              </a:ext>
            </a:extLst>
          </p:cNvPr>
          <p:cNvSpPr>
            <a:spLocks noGrp="1"/>
          </p:cNvSpPr>
          <p:nvPr>
            <p:ph type="title"/>
          </p:nvPr>
        </p:nvSpPr>
        <p:spPr/>
        <p:txBody>
          <a:bodyPr/>
          <a:lstStyle/>
          <a:p>
            <a:r>
              <a:rPr lang="en-US" dirty="0"/>
              <a:t> Couple more things to keep in mind…</a:t>
            </a:r>
          </a:p>
        </p:txBody>
      </p:sp>
      <p:sp>
        <p:nvSpPr>
          <p:cNvPr id="10" name="Text Placeholder 9">
            <a:extLst>
              <a:ext uri="{FF2B5EF4-FFF2-40B4-BE49-F238E27FC236}">
                <a16:creationId xmlns:a16="http://schemas.microsoft.com/office/drawing/2014/main" id="{196C4D7C-2A8D-4754-85CE-073D62A10EEA}"/>
              </a:ext>
            </a:extLst>
          </p:cNvPr>
          <p:cNvSpPr>
            <a:spLocks noGrp="1"/>
          </p:cNvSpPr>
          <p:nvPr>
            <p:ph type="body" sz="quarter" idx="10"/>
          </p:nvPr>
        </p:nvSpPr>
        <p:spPr/>
        <p:txBody>
          <a:bodyPr/>
          <a:lstStyle/>
          <a:p>
            <a:r>
              <a:rPr lang="en-US" sz="2600" dirty="0"/>
              <a:t>If your table has a Microsoft or MVP participant that is already experienced with Azure and migrations, chat with them about </a:t>
            </a:r>
            <a:r>
              <a:rPr lang="en-US" sz="2600" dirty="0">
                <a:latin typeface="Segoe UI Semibold" panose="020B0702040204020203" pitchFamily="34" charset="0"/>
                <a:cs typeface="Segoe UI Semibold" panose="020B0702040204020203" pitchFamily="34" charset="0"/>
              </a:rPr>
              <a:t>giving the others in the team a chance to lead</a:t>
            </a:r>
            <a:r>
              <a:rPr lang="en-US" sz="2600" dirty="0"/>
              <a:t> instead of leading the pace and solving everything</a:t>
            </a:r>
          </a:p>
          <a:p>
            <a:r>
              <a:rPr lang="en-US" sz="2600" dirty="0"/>
              <a:t>If there are </a:t>
            </a:r>
            <a:r>
              <a:rPr lang="en-US" sz="2600" dirty="0">
                <a:latin typeface="Segoe UI Semibold" panose="020B0702040204020203" pitchFamily="34" charset="0"/>
                <a:cs typeface="Segoe UI Semibold" panose="020B0702040204020203" pitchFamily="34" charset="0"/>
              </a:rPr>
              <a:t>follow up opportunities </a:t>
            </a:r>
            <a:r>
              <a:rPr lang="en-US" sz="2600" dirty="0"/>
              <a:t>for the local CSE team, please raise that with organizers so they are aware and can plan for it </a:t>
            </a:r>
          </a:p>
          <a:p>
            <a:r>
              <a:rPr lang="en-US" sz="2600" dirty="0"/>
              <a:t>At the beginning of each challenge </a:t>
            </a:r>
            <a:r>
              <a:rPr lang="en-US" sz="2600" dirty="0">
                <a:latin typeface="Segoe UI Semibold" panose="020B0702040204020203" pitchFamily="34" charset="0"/>
                <a:cs typeface="Segoe UI Semibold" panose="020B0702040204020203" pitchFamily="34" charset="0"/>
              </a:rPr>
              <a:t>give an overview </a:t>
            </a:r>
            <a:r>
              <a:rPr lang="en-US" sz="2600" dirty="0"/>
              <a:t>of what the challenge is about without giving answers</a:t>
            </a:r>
          </a:p>
          <a:p>
            <a:pPr lvl="1"/>
            <a:r>
              <a:rPr lang="en-US" sz="1600" dirty="0"/>
              <a:t>This is your opportunity to set </a:t>
            </a:r>
            <a:r>
              <a:rPr lang="en-US" sz="1600" dirty="0">
                <a:latin typeface="Segoe UI Semibold" panose="020B0702040204020203" pitchFamily="34" charset="0"/>
                <a:cs typeface="Segoe UI Semibold" panose="020B0702040204020203" pitchFamily="34" charset="0"/>
              </a:rPr>
              <a:t>clear expectations </a:t>
            </a:r>
            <a:r>
              <a:rPr lang="en-US" sz="1600" dirty="0"/>
              <a:t>with your table about what you want to see!</a:t>
            </a:r>
          </a:p>
          <a:p>
            <a:r>
              <a:rPr lang="en-US" sz="2600" dirty="0"/>
              <a:t>Help collect feedback; be descriptive, get screen copies, don’t depend on attendees to fill out the feedback</a:t>
            </a:r>
          </a:p>
          <a:p>
            <a:r>
              <a:rPr lang="en-US" sz="2600" dirty="0"/>
              <a:t>Even though we have a leaderboard, we won’t have it up all the time and it’s important that they learn and not cut corners. </a:t>
            </a:r>
          </a:p>
          <a:p>
            <a:pPr lvl="1"/>
            <a:r>
              <a:rPr lang="en-US" sz="1600" dirty="0"/>
              <a:t>It’s ok for them to stay in the early challenges, and </a:t>
            </a:r>
            <a:r>
              <a:rPr lang="en-US" sz="1600" dirty="0">
                <a:latin typeface="Segoe UI Semibold" panose="020B0702040204020203" pitchFamily="34" charset="0"/>
                <a:cs typeface="Segoe UI Semibold" panose="020B0702040204020203" pitchFamily="34" charset="0"/>
              </a:rPr>
              <a:t>the objective is NOT to finish all challenges!</a:t>
            </a:r>
            <a:endParaRPr lang="en-US" sz="1600" dirty="0"/>
          </a:p>
        </p:txBody>
      </p:sp>
    </p:spTree>
    <p:extLst>
      <p:ext uri="{BB962C8B-B14F-4D97-AF65-F5344CB8AC3E}">
        <p14:creationId xmlns:p14="http://schemas.microsoft.com/office/powerpoint/2010/main" val="121749491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C7DD71-2BC8-45B6-941E-FD3BAD51979D}"/>
              </a:ext>
            </a:extLst>
          </p:cNvPr>
          <p:cNvPicPr>
            <a:picLocks noChangeAspect="1"/>
          </p:cNvPicPr>
          <p:nvPr/>
        </p:nvPicPr>
        <p:blipFill>
          <a:blip r:embed="rId2"/>
          <a:stretch>
            <a:fillRect/>
          </a:stretch>
        </p:blipFill>
        <p:spPr>
          <a:xfrm>
            <a:off x="273442" y="2778703"/>
            <a:ext cx="3889126" cy="774139"/>
          </a:xfrm>
          <a:prstGeom prst="rect">
            <a:avLst/>
          </a:prstGeom>
        </p:spPr>
      </p:pic>
      <p:pic>
        <p:nvPicPr>
          <p:cNvPr id="9" name="Picture 8">
            <a:extLst>
              <a:ext uri="{FF2B5EF4-FFF2-40B4-BE49-F238E27FC236}">
                <a16:creationId xmlns:a16="http://schemas.microsoft.com/office/drawing/2014/main" id="{DAC4AF55-D047-4F4D-AF6D-A9AC4F7E8A79}"/>
              </a:ext>
            </a:extLst>
          </p:cNvPr>
          <p:cNvPicPr>
            <a:picLocks noChangeAspect="1"/>
          </p:cNvPicPr>
          <p:nvPr/>
        </p:nvPicPr>
        <p:blipFill>
          <a:blip r:embed="rId3"/>
          <a:stretch>
            <a:fillRect/>
          </a:stretch>
        </p:blipFill>
        <p:spPr>
          <a:xfrm>
            <a:off x="5882184" y="1035637"/>
            <a:ext cx="4842552" cy="5707951"/>
          </a:xfrm>
          <a:prstGeom prst="rect">
            <a:avLst/>
          </a:prstGeom>
        </p:spPr>
      </p:pic>
      <p:sp>
        <p:nvSpPr>
          <p:cNvPr id="2" name="Title 1">
            <a:extLst>
              <a:ext uri="{FF2B5EF4-FFF2-40B4-BE49-F238E27FC236}">
                <a16:creationId xmlns:a16="http://schemas.microsoft.com/office/drawing/2014/main" id="{FDA0BA46-AB5E-4CDD-B19A-8DD30DD96F87}"/>
              </a:ext>
            </a:extLst>
          </p:cNvPr>
          <p:cNvSpPr>
            <a:spLocks noGrp="1"/>
          </p:cNvSpPr>
          <p:nvPr>
            <p:ph type="title"/>
          </p:nvPr>
        </p:nvSpPr>
        <p:spPr/>
        <p:txBody>
          <a:bodyPr/>
          <a:lstStyle/>
          <a:p>
            <a:r>
              <a:rPr lang="en-US" dirty="0"/>
              <a:t>Challenge 4 MVP – Azure DevOps – Classic Release</a:t>
            </a:r>
          </a:p>
        </p:txBody>
      </p:sp>
      <p:sp>
        <p:nvSpPr>
          <p:cNvPr id="3" name="Text Placeholder 2">
            <a:extLst>
              <a:ext uri="{FF2B5EF4-FFF2-40B4-BE49-F238E27FC236}">
                <a16:creationId xmlns:a16="http://schemas.microsoft.com/office/drawing/2014/main" id="{8AB5AF32-10E5-4368-A766-ECFF4B6137D7}"/>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4BEFC04D-050D-4AEF-9712-C4D15DDD64C5}"/>
              </a:ext>
            </a:extLst>
          </p:cNvPr>
          <p:cNvSpPr/>
          <p:nvPr/>
        </p:nvSpPr>
        <p:spPr bwMode="auto">
          <a:xfrm>
            <a:off x="269239" y="3138984"/>
            <a:ext cx="2050879" cy="384975"/>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8A55DF35-DA35-45B7-A692-38E399CB4296}"/>
              </a:ext>
            </a:extLst>
          </p:cNvPr>
          <p:cNvCxnSpPr>
            <a:cxnSpLocks/>
            <a:stCxn id="5" idx="3"/>
            <a:endCxn id="9" idx="1"/>
          </p:cNvCxnSpPr>
          <p:nvPr/>
        </p:nvCxnSpPr>
        <p:spPr>
          <a:xfrm>
            <a:off x="2320118" y="3331472"/>
            <a:ext cx="3562066" cy="558141"/>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49147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38122-3985-4A67-83C6-8A746EE8790A}"/>
              </a:ext>
            </a:extLst>
          </p:cNvPr>
          <p:cNvSpPr>
            <a:spLocks noGrp="1"/>
          </p:cNvSpPr>
          <p:nvPr>
            <p:ph type="title"/>
          </p:nvPr>
        </p:nvSpPr>
        <p:spPr/>
        <p:txBody>
          <a:bodyPr/>
          <a:lstStyle/>
          <a:p>
            <a:r>
              <a:rPr lang="en-US" dirty="0"/>
              <a:t>Challenge 4 MVP – Azure DevOps – YAML Release (chained)</a:t>
            </a:r>
          </a:p>
        </p:txBody>
      </p:sp>
      <p:sp>
        <p:nvSpPr>
          <p:cNvPr id="5" name="Text Placeholder 4">
            <a:extLst>
              <a:ext uri="{FF2B5EF4-FFF2-40B4-BE49-F238E27FC236}">
                <a16:creationId xmlns:a16="http://schemas.microsoft.com/office/drawing/2014/main" id="{633695D0-4093-47F4-BACA-8D47C3C7C4C5}"/>
              </a:ext>
            </a:extLst>
          </p:cNvPr>
          <p:cNvSpPr>
            <a:spLocks noGrp="1"/>
          </p:cNvSpPr>
          <p:nvPr>
            <p:ph type="body" sz="quarter" idx="10"/>
          </p:nvPr>
        </p:nvSpPr>
        <p:spPr>
          <a:xfrm>
            <a:off x="269240" y="1038195"/>
            <a:ext cx="11653522" cy="5654836"/>
          </a:xfrm>
        </p:spPr>
        <p:txBody>
          <a:bodyPr>
            <a:noAutofit/>
          </a:bodyPr>
          <a:lstStyle/>
          <a:p>
            <a:r>
              <a:rPr lang="en-US" sz="500" dirty="0"/>
              <a:t># Run POI Release</a:t>
            </a:r>
          </a:p>
          <a:p>
            <a:br>
              <a:rPr lang="en-US" sz="500" dirty="0"/>
            </a:br>
            <a:r>
              <a:rPr lang="en-US" sz="500" dirty="0"/>
              <a:t>resources:</a:t>
            </a:r>
          </a:p>
          <a:p>
            <a:r>
              <a:rPr lang="en-US" sz="500" dirty="0"/>
              <a:t>  pipelines:</a:t>
            </a:r>
          </a:p>
          <a:p>
            <a:r>
              <a:rPr lang="en-US" sz="500" dirty="0"/>
              <a:t>  - pipeline: </a:t>
            </a:r>
            <a:r>
              <a:rPr lang="en-US" sz="500" dirty="0" err="1"/>
              <a:t>poici</a:t>
            </a:r>
            <a:r>
              <a:rPr lang="en-US" sz="500" dirty="0"/>
              <a:t>   # Name of the pipeline resource</a:t>
            </a:r>
          </a:p>
          <a:p>
            <a:r>
              <a:rPr lang="en-US" sz="500" dirty="0"/>
              <a:t>    source: POI-Production-CI # Name of the triggering pipeline</a:t>
            </a:r>
          </a:p>
          <a:p>
            <a:r>
              <a:rPr lang="en-US" sz="500" dirty="0"/>
              <a:t>    trigger:</a:t>
            </a:r>
          </a:p>
          <a:p>
            <a:r>
              <a:rPr lang="en-US" sz="500" dirty="0"/>
              <a:t>      branches:</a:t>
            </a:r>
          </a:p>
          <a:p>
            <a:r>
              <a:rPr lang="en-US" sz="500" dirty="0"/>
              <a:t>        include:</a:t>
            </a:r>
          </a:p>
          <a:p>
            <a:r>
              <a:rPr lang="en-US" sz="500" dirty="0"/>
              <a:t>        - master</a:t>
            </a:r>
          </a:p>
          <a:p>
            <a:br>
              <a:rPr lang="en-US" sz="500" dirty="0"/>
            </a:br>
            <a:r>
              <a:rPr lang="en-US" sz="500" dirty="0"/>
              <a:t>pool:</a:t>
            </a:r>
          </a:p>
          <a:p>
            <a:r>
              <a:rPr lang="en-US" sz="500" dirty="0"/>
              <a:t>  </a:t>
            </a:r>
            <a:r>
              <a:rPr lang="en-US" sz="500" dirty="0" err="1"/>
              <a:t>vmImage</a:t>
            </a:r>
            <a:r>
              <a:rPr lang="en-US" sz="500" dirty="0"/>
              <a:t>: 'ubuntu-latest'</a:t>
            </a:r>
          </a:p>
          <a:p>
            <a:br>
              <a:rPr lang="en-US" sz="500" dirty="0"/>
            </a:br>
            <a:r>
              <a:rPr lang="en-US" sz="500" dirty="0"/>
              <a:t>variables:</a:t>
            </a:r>
          </a:p>
          <a:p>
            <a:r>
              <a:rPr lang="en-US" sz="500" dirty="0"/>
              <a:t>- group: </a:t>
            </a:r>
            <a:r>
              <a:rPr lang="en-US" sz="500" dirty="0" err="1"/>
              <a:t>AzureResources</a:t>
            </a:r>
            <a:endParaRPr lang="en-US" sz="500" dirty="0"/>
          </a:p>
          <a:p>
            <a:br>
              <a:rPr lang="en-US" sz="500" dirty="0"/>
            </a:br>
            <a:r>
              <a:rPr lang="en-US" sz="500" dirty="0"/>
              <a:t>stages:</a:t>
            </a:r>
          </a:p>
          <a:p>
            <a:r>
              <a:rPr lang="en-US" sz="500" dirty="0"/>
              <a:t>- stage: </a:t>
            </a:r>
            <a:r>
              <a:rPr lang="en-US" sz="500" dirty="0" err="1"/>
              <a:t>releasewebapptostaging</a:t>
            </a:r>
            <a:endParaRPr lang="en-US" sz="500" dirty="0"/>
          </a:p>
          <a:p>
            <a:r>
              <a:rPr lang="en-US" sz="500" dirty="0"/>
              <a:t>  </a:t>
            </a:r>
            <a:r>
              <a:rPr lang="en-US" sz="500" dirty="0" err="1"/>
              <a:t>displayName</a:t>
            </a:r>
            <a:r>
              <a:rPr lang="en-US" sz="500" dirty="0"/>
              <a:t>: Release POI to App to Staging</a:t>
            </a:r>
          </a:p>
          <a:p>
            <a:r>
              <a:rPr lang="en-US" sz="500" dirty="0"/>
              <a:t>  jobs:  </a:t>
            </a:r>
          </a:p>
          <a:p>
            <a:r>
              <a:rPr lang="en-US" sz="500" dirty="0"/>
              <a:t>  - job: </a:t>
            </a:r>
            <a:r>
              <a:rPr lang="en-US" sz="500" dirty="0" err="1"/>
              <a:t>releasewebapptostaging</a:t>
            </a:r>
            <a:endParaRPr lang="en-US" sz="500" dirty="0"/>
          </a:p>
          <a:p>
            <a:r>
              <a:rPr lang="en-US" sz="500" dirty="0"/>
              <a:t>    </a:t>
            </a:r>
            <a:r>
              <a:rPr lang="en-US" sz="500" dirty="0" err="1"/>
              <a:t>displayName</a:t>
            </a:r>
            <a:r>
              <a:rPr lang="en-US" sz="500" dirty="0"/>
              <a:t>: Release POI to App to Staging</a:t>
            </a:r>
          </a:p>
          <a:p>
            <a:r>
              <a:rPr lang="en-US" sz="500" dirty="0"/>
              <a:t>    pool:</a:t>
            </a:r>
          </a:p>
          <a:p>
            <a:r>
              <a:rPr lang="en-US" sz="500" dirty="0"/>
              <a:t>      </a:t>
            </a:r>
            <a:r>
              <a:rPr lang="en-US" sz="500" dirty="0" err="1"/>
              <a:t>vmImage</a:t>
            </a:r>
            <a:r>
              <a:rPr lang="en-US" sz="500" dirty="0"/>
              <a:t>: 'ubuntu-latest'</a:t>
            </a:r>
          </a:p>
          <a:p>
            <a:r>
              <a:rPr lang="en-US" sz="500" dirty="0"/>
              <a:t>    steps:</a:t>
            </a:r>
          </a:p>
          <a:p>
            <a:r>
              <a:rPr lang="en-US" sz="500" dirty="0"/>
              <a:t>      - bash: |</a:t>
            </a:r>
          </a:p>
          <a:p>
            <a:r>
              <a:rPr lang="en-US" sz="500" dirty="0"/>
              <a:t>          # Add variable IMGTAG to all downstream steps</a:t>
            </a:r>
          </a:p>
          <a:p>
            <a:r>
              <a:rPr lang="en-US" sz="500" dirty="0"/>
              <a:t>          echo '##</a:t>
            </a:r>
            <a:r>
              <a:rPr lang="en-US" sz="500" dirty="0" err="1"/>
              <a:t>vso</a:t>
            </a:r>
            <a:r>
              <a:rPr lang="en-US" sz="500" dirty="0"/>
              <a:t>[</a:t>
            </a:r>
            <a:r>
              <a:rPr lang="en-US" sz="500" dirty="0" err="1"/>
              <a:t>task.setvariable</a:t>
            </a:r>
            <a:r>
              <a:rPr lang="en-US" sz="500" dirty="0"/>
              <a:t> variable=IMGTAG]latest'</a:t>
            </a:r>
          </a:p>
          <a:p>
            <a:r>
              <a:rPr lang="en-US" sz="500" dirty="0"/>
              <a:t>        </a:t>
            </a:r>
            <a:r>
              <a:rPr lang="en-US" sz="500" dirty="0" err="1"/>
              <a:t>displayName</a:t>
            </a:r>
            <a:r>
              <a:rPr lang="en-US" sz="500" dirty="0"/>
              <a:t>: Create IMGTAG variable</a:t>
            </a:r>
          </a:p>
          <a:p>
            <a:r>
              <a:rPr lang="en-US" sz="500" dirty="0"/>
              <a:t>      - task: AzureCLI@2</a:t>
            </a:r>
          </a:p>
          <a:p>
            <a:r>
              <a:rPr lang="en-US" sz="500" dirty="0"/>
              <a:t>        </a:t>
            </a:r>
            <a:r>
              <a:rPr lang="en-US" sz="500" dirty="0" err="1"/>
              <a:t>displayName</a:t>
            </a:r>
            <a:r>
              <a:rPr lang="en-US" sz="500" dirty="0"/>
              <a:t>: Retrieve the most current image tag</a:t>
            </a:r>
          </a:p>
          <a:p>
            <a:r>
              <a:rPr lang="en-US" sz="500" dirty="0"/>
              <a:t>        inputs:</a:t>
            </a:r>
          </a:p>
          <a:p>
            <a:r>
              <a:rPr lang="en-US" sz="500" dirty="0"/>
              <a:t>          </a:t>
            </a:r>
            <a:r>
              <a:rPr lang="en-US" sz="500" dirty="0" err="1"/>
              <a:t>azureSubscription</a:t>
            </a:r>
            <a:r>
              <a:rPr lang="en-US" sz="500" dirty="0"/>
              <a:t>: 'Microsoft Azure (bd147ecf-97a4-4dcb-abf8-22bc55ebe863)'</a:t>
            </a:r>
          </a:p>
          <a:p>
            <a:r>
              <a:rPr lang="en-US" sz="500" dirty="0"/>
              <a:t>          </a:t>
            </a:r>
            <a:r>
              <a:rPr lang="en-US" sz="500" dirty="0" err="1"/>
              <a:t>scriptType</a:t>
            </a:r>
            <a:r>
              <a:rPr lang="en-US" sz="500" dirty="0"/>
              <a:t>: 'bash'</a:t>
            </a:r>
          </a:p>
          <a:p>
            <a:r>
              <a:rPr lang="en-US" sz="500" dirty="0"/>
              <a:t>          </a:t>
            </a:r>
            <a:r>
              <a:rPr lang="en-US" sz="500" dirty="0" err="1"/>
              <a:t>scriptLocation</a:t>
            </a:r>
            <a:r>
              <a:rPr lang="en-US" sz="500" dirty="0"/>
              <a:t>: '</a:t>
            </a:r>
            <a:r>
              <a:rPr lang="en-US" sz="500" dirty="0" err="1"/>
              <a:t>inlineScript</a:t>
            </a:r>
            <a:r>
              <a:rPr lang="en-US" sz="500" dirty="0"/>
              <a:t>'</a:t>
            </a:r>
          </a:p>
          <a:p>
            <a:r>
              <a:rPr lang="en-US" sz="500" dirty="0"/>
              <a:t>          </a:t>
            </a:r>
            <a:r>
              <a:rPr lang="en-US" sz="500" dirty="0" err="1"/>
              <a:t>inlineScript</a:t>
            </a:r>
            <a:r>
              <a:rPr lang="en-US" sz="500" dirty="0"/>
              <a:t>: |</a:t>
            </a:r>
          </a:p>
          <a:p>
            <a:r>
              <a:rPr lang="en-US" sz="500" dirty="0"/>
              <a:t>            # Set IMGTAG value to last written image tag</a:t>
            </a:r>
          </a:p>
          <a:p>
            <a:r>
              <a:rPr lang="en-US" sz="500" dirty="0"/>
              <a:t>            IMGTAG=$(</a:t>
            </a:r>
            <a:r>
              <a:rPr lang="en-US" sz="500" dirty="0" err="1"/>
              <a:t>az</a:t>
            </a:r>
            <a:r>
              <a:rPr lang="en-US" sz="500" dirty="0"/>
              <a:t> </a:t>
            </a:r>
            <a:r>
              <a:rPr lang="en-US" sz="500" dirty="0" err="1"/>
              <a:t>acr</a:t>
            </a:r>
            <a:r>
              <a:rPr lang="en-US" sz="500" dirty="0"/>
              <a:t> repository show-tags -n $(</a:t>
            </a:r>
            <a:r>
              <a:rPr lang="en-US" sz="500" dirty="0" err="1"/>
              <a:t>AcrResourceName</a:t>
            </a:r>
            <a:r>
              <a:rPr lang="en-US" sz="500" dirty="0"/>
              <a:t>) --repository $(</a:t>
            </a:r>
            <a:r>
              <a:rPr lang="en-US" sz="500" dirty="0" err="1"/>
              <a:t>AcrRepositoryPoi</a:t>
            </a:r>
            <a:r>
              <a:rPr lang="en-US" sz="500" dirty="0"/>
              <a:t>) --</a:t>
            </a:r>
            <a:r>
              <a:rPr lang="en-US" sz="500" dirty="0" err="1"/>
              <a:t>orderby</a:t>
            </a:r>
            <a:r>
              <a:rPr lang="en-US" sz="500" dirty="0"/>
              <a:t> </a:t>
            </a:r>
            <a:r>
              <a:rPr lang="en-US" sz="500" dirty="0" err="1"/>
              <a:t>time_desc</a:t>
            </a:r>
            <a:r>
              <a:rPr lang="en-US" sz="500" dirty="0"/>
              <a:t> -o </a:t>
            </a:r>
            <a:r>
              <a:rPr lang="en-US" sz="500" dirty="0" err="1"/>
              <a:t>tsv</a:t>
            </a:r>
            <a:r>
              <a:rPr lang="en-US" sz="500" dirty="0"/>
              <a:t> --query [0])</a:t>
            </a:r>
          </a:p>
          <a:p>
            <a:r>
              <a:rPr lang="en-US" sz="500" dirty="0"/>
              <a:t>            echo "##</a:t>
            </a:r>
            <a:r>
              <a:rPr lang="en-US" sz="500" dirty="0" err="1"/>
              <a:t>vso</a:t>
            </a:r>
            <a:r>
              <a:rPr lang="en-US" sz="500" dirty="0"/>
              <a:t>[</a:t>
            </a:r>
            <a:r>
              <a:rPr lang="en-US" sz="500" dirty="0" err="1"/>
              <a:t>task.setvariable</a:t>
            </a:r>
            <a:r>
              <a:rPr lang="en-US" sz="500" dirty="0"/>
              <a:t> variable=IMGTAG]${IMGTAG}"</a:t>
            </a:r>
          </a:p>
          <a:p>
            <a:r>
              <a:rPr lang="en-US" sz="500" dirty="0"/>
              <a:t>            echo "Proceeding with image tag $(</a:t>
            </a:r>
            <a:r>
              <a:rPr lang="en-US" sz="500" dirty="0" err="1"/>
              <a:t>AcrRepositoryPoi</a:t>
            </a:r>
            <a:r>
              <a:rPr lang="en-US" sz="500" dirty="0"/>
              <a:t>):$IMGTAG"</a:t>
            </a:r>
          </a:p>
          <a:p>
            <a:r>
              <a:rPr lang="en-US" sz="500" dirty="0"/>
              <a:t>      - task: AzureWebAppContainer@1</a:t>
            </a:r>
          </a:p>
          <a:p>
            <a:r>
              <a:rPr lang="en-US" sz="500" dirty="0"/>
              <a:t>        </a:t>
            </a:r>
            <a:r>
              <a:rPr lang="en-US" sz="500" dirty="0" err="1"/>
              <a:t>displayName</a:t>
            </a:r>
            <a:r>
              <a:rPr lang="en-US" sz="500" dirty="0"/>
              <a:t>: Azure Web App on Container Deploy</a:t>
            </a:r>
          </a:p>
          <a:p>
            <a:r>
              <a:rPr lang="en-US" sz="500" dirty="0"/>
              <a:t>        inputs:</a:t>
            </a:r>
          </a:p>
          <a:p>
            <a:r>
              <a:rPr lang="en-US" sz="500" dirty="0"/>
              <a:t>          </a:t>
            </a:r>
            <a:r>
              <a:rPr lang="en-US" sz="500" dirty="0" err="1"/>
              <a:t>azureSubscription</a:t>
            </a:r>
            <a:r>
              <a:rPr lang="en-US" sz="500" dirty="0"/>
              <a:t>: 'Microsoft Azure (bd147ecf-97a4-4dcb-abf8-22bc55ebe863)'</a:t>
            </a:r>
          </a:p>
          <a:p>
            <a:r>
              <a:rPr lang="en-US" sz="500" dirty="0"/>
              <a:t>          </a:t>
            </a:r>
            <a:r>
              <a:rPr lang="en-US" sz="500" dirty="0" err="1"/>
              <a:t>appName</a:t>
            </a:r>
            <a:r>
              <a:rPr lang="en-US" sz="500" dirty="0"/>
              <a:t>: 'openhack0cy6inq0poi'</a:t>
            </a:r>
          </a:p>
          <a:p>
            <a:r>
              <a:rPr lang="en-US" sz="500" dirty="0"/>
              <a:t>          </a:t>
            </a:r>
            <a:r>
              <a:rPr lang="en-US" sz="500" dirty="0" err="1"/>
              <a:t>deployToSlotOrASE</a:t>
            </a:r>
            <a:r>
              <a:rPr lang="en-US" sz="500" dirty="0"/>
              <a:t>: true</a:t>
            </a:r>
          </a:p>
          <a:p>
            <a:r>
              <a:rPr lang="en-US" sz="500" dirty="0"/>
              <a:t>          </a:t>
            </a:r>
            <a:r>
              <a:rPr lang="en-US" sz="500" dirty="0" err="1"/>
              <a:t>resourceGroupName</a:t>
            </a:r>
            <a:r>
              <a:rPr lang="en-US" sz="500" dirty="0"/>
              <a:t>: 'openhack0cy6inq0rg'</a:t>
            </a:r>
          </a:p>
          <a:p>
            <a:r>
              <a:rPr lang="en-US" sz="500" dirty="0"/>
              <a:t>          </a:t>
            </a:r>
            <a:r>
              <a:rPr lang="en-US" sz="500" dirty="0" err="1"/>
              <a:t>slotName</a:t>
            </a:r>
            <a:r>
              <a:rPr lang="en-US" sz="500" dirty="0"/>
              <a:t>: 'staging'</a:t>
            </a:r>
          </a:p>
          <a:p>
            <a:r>
              <a:rPr lang="en-US" sz="500" dirty="0"/>
              <a:t>          containers: '$(</a:t>
            </a:r>
            <a:r>
              <a:rPr lang="en-US" sz="500" dirty="0" err="1"/>
              <a:t>AcrName</a:t>
            </a:r>
            <a:r>
              <a:rPr lang="en-US" sz="500" dirty="0"/>
              <a:t>)/$(</a:t>
            </a:r>
            <a:r>
              <a:rPr lang="en-US" sz="500" dirty="0" err="1"/>
              <a:t>AcrRepositoryPoi</a:t>
            </a:r>
            <a:r>
              <a:rPr lang="en-US" sz="500" dirty="0"/>
              <a:t>):$(IMGTAG)'</a:t>
            </a:r>
          </a:p>
          <a:p>
            <a:r>
              <a:rPr lang="en-US" sz="500" dirty="0"/>
              <a:t>      - bash: |</a:t>
            </a:r>
          </a:p>
          <a:p>
            <a:r>
              <a:rPr lang="en-US" sz="500" dirty="0"/>
              <a:t>          echo "Repo with image tag: $(</a:t>
            </a:r>
            <a:r>
              <a:rPr lang="en-US" sz="500" dirty="0" err="1"/>
              <a:t>AcrName</a:t>
            </a:r>
            <a:r>
              <a:rPr lang="en-US" sz="500" dirty="0"/>
              <a:t>)/$(</a:t>
            </a:r>
            <a:r>
              <a:rPr lang="en-US" sz="500" dirty="0" err="1"/>
              <a:t>AcrRepositoryPoi</a:t>
            </a:r>
            <a:r>
              <a:rPr lang="en-US" sz="500" dirty="0"/>
              <a:t>):$(IMGTAG)"</a:t>
            </a:r>
          </a:p>
          <a:p>
            <a:r>
              <a:rPr lang="en-US" sz="500" dirty="0"/>
              <a:t>        </a:t>
            </a:r>
            <a:r>
              <a:rPr lang="en-US" sz="500" dirty="0" err="1"/>
              <a:t>displayName</a:t>
            </a:r>
            <a:r>
              <a:rPr lang="en-US" sz="500" dirty="0"/>
              <a:t>: Echo build information</a:t>
            </a:r>
          </a:p>
          <a:p>
            <a:r>
              <a:rPr lang="en-US" sz="500" dirty="0"/>
              <a:t>  - job: </a:t>
            </a:r>
            <a:r>
              <a:rPr lang="en-US" sz="500" dirty="0" err="1"/>
              <a:t>createworkitem</a:t>
            </a:r>
            <a:endParaRPr lang="en-US" sz="500" dirty="0"/>
          </a:p>
          <a:p>
            <a:r>
              <a:rPr lang="en-US" sz="500" dirty="0"/>
              <a:t>    </a:t>
            </a:r>
            <a:r>
              <a:rPr lang="en-US" sz="500" dirty="0" err="1"/>
              <a:t>displayName</a:t>
            </a:r>
            <a:r>
              <a:rPr lang="en-US" sz="500" dirty="0"/>
              <a:t>: Create work item on failure</a:t>
            </a:r>
          </a:p>
          <a:p>
            <a:r>
              <a:rPr lang="en-US" sz="500" dirty="0"/>
              <a:t>    </a:t>
            </a:r>
            <a:r>
              <a:rPr lang="en-US" sz="500" dirty="0" err="1"/>
              <a:t>dependsOn</a:t>
            </a:r>
            <a:r>
              <a:rPr lang="en-US" sz="500" dirty="0"/>
              <a:t>: </a:t>
            </a:r>
            <a:r>
              <a:rPr lang="en-US" sz="500" dirty="0" err="1"/>
              <a:t>releasewebapptostaging</a:t>
            </a:r>
            <a:endParaRPr lang="en-US" sz="500" dirty="0"/>
          </a:p>
          <a:p>
            <a:r>
              <a:rPr lang="en-US" sz="500" dirty="0"/>
              <a:t>    condition: failed() # this job will only run if </a:t>
            </a:r>
            <a:r>
              <a:rPr lang="en-US" sz="500" dirty="0" err="1"/>
              <a:t>rununittest</a:t>
            </a:r>
            <a:r>
              <a:rPr lang="en-US" sz="500" dirty="0"/>
              <a:t> fails</a:t>
            </a:r>
          </a:p>
          <a:p>
            <a:r>
              <a:rPr lang="en-US" sz="500" dirty="0"/>
              <a:t>    steps:</a:t>
            </a:r>
          </a:p>
          <a:p>
            <a:r>
              <a:rPr lang="en-US" sz="500" dirty="0"/>
              <a:t>      - task: CreateWorkItem@1</a:t>
            </a:r>
          </a:p>
          <a:p>
            <a:r>
              <a:rPr lang="en-US" sz="500" dirty="0"/>
              <a:t>        </a:t>
            </a:r>
            <a:r>
              <a:rPr lang="en-US" sz="500" dirty="0" err="1"/>
              <a:t>displayName</a:t>
            </a:r>
            <a:r>
              <a:rPr lang="en-US" sz="500" dirty="0"/>
              <a:t>: Create work item on failure</a:t>
            </a:r>
          </a:p>
          <a:p>
            <a:r>
              <a:rPr lang="en-US" sz="500" dirty="0"/>
              <a:t>        inputs:</a:t>
            </a:r>
          </a:p>
          <a:p>
            <a:r>
              <a:rPr lang="en-US" sz="500" dirty="0"/>
              <a:t>          </a:t>
            </a:r>
            <a:r>
              <a:rPr lang="en-US" sz="500" dirty="0" err="1"/>
              <a:t>workItemType</a:t>
            </a:r>
            <a:r>
              <a:rPr lang="en-US" sz="500" dirty="0"/>
              <a:t>: 'Issue'</a:t>
            </a:r>
          </a:p>
          <a:p>
            <a:r>
              <a:rPr lang="en-US" sz="500" dirty="0"/>
              <a:t>          title: 'Build $(</a:t>
            </a:r>
            <a:r>
              <a:rPr lang="en-US" sz="500" dirty="0" err="1"/>
              <a:t>Build.BuildId</a:t>
            </a:r>
            <a:r>
              <a:rPr lang="en-US" sz="500" dirty="0"/>
              <a:t>) failed'</a:t>
            </a:r>
          </a:p>
        </p:txBody>
      </p:sp>
    </p:spTree>
    <p:extLst>
      <p:ext uri="{BB962C8B-B14F-4D97-AF65-F5344CB8AC3E}">
        <p14:creationId xmlns:p14="http://schemas.microsoft.com/office/powerpoint/2010/main" val="13803021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3051-8DC3-4D19-A230-468461093678}"/>
              </a:ext>
            </a:extLst>
          </p:cNvPr>
          <p:cNvSpPr>
            <a:spLocks noGrp="1"/>
          </p:cNvSpPr>
          <p:nvPr>
            <p:ph type="title"/>
          </p:nvPr>
        </p:nvSpPr>
        <p:spPr/>
        <p:txBody>
          <a:bodyPr/>
          <a:lstStyle/>
          <a:p>
            <a:r>
              <a:rPr lang="en-US" dirty="0"/>
              <a:t>Challenge 4 MVP – Azure DevOps – YAML Release (chained)</a:t>
            </a:r>
          </a:p>
        </p:txBody>
      </p:sp>
      <p:sp>
        <p:nvSpPr>
          <p:cNvPr id="4" name="Text Placeholder 3">
            <a:extLst>
              <a:ext uri="{FF2B5EF4-FFF2-40B4-BE49-F238E27FC236}">
                <a16:creationId xmlns:a16="http://schemas.microsoft.com/office/drawing/2014/main" id="{DE694AC0-E532-44A6-AADB-B6270003C329}"/>
              </a:ext>
            </a:extLst>
          </p:cNvPr>
          <p:cNvSpPr>
            <a:spLocks noGrp="1"/>
          </p:cNvSpPr>
          <p:nvPr>
            <p:ph type="body" sz="quarter" idx="10"/>
          </p:nvPr>
        </p:nvSpPr>
        <p:spPr>
          <a:xfrm>
            <a:off x="273441" y="1038195"/>
            <a:ext cx="11655078" cy="1298817"/>
          </a:xfrm>
        </p:spPr>
        <p:txBody>
          <a:bodyPr/>
          <a:lstStyle/>
          <a:p>
            <a:r>
              <a:rPr lang="en-US" dirty="0"/>
              <a:t>All YAML pipelines run as CI pipelines by default and if running Release in a separate (chained) pipeline, you must disable CI</a:t>
            </a:r>
          </a:p>
          <a:p>
            <a:pPr lvl="1"/>
            <a:r>
              <a:rPr lang="en-US" dirty="0">
                <a:hlinkClick r:id="rId2"/>
              </a:rPr>
              <a:t>Trigger one pipeline after another</a:t>
            </a:r>
            <a:endParaRPr lang="en-US" dirty="0"/>
          </a:p>
        </p:txBody>
      </p:sp>
      <p:pic>
        <p:nvPicPr>
          <p:cNvPr id="5" name="Picture 4">
            <a:extLst>
              <a:ext uri="{FF2B5EF4-FFF2-40B4-BE49-F238E27FC236}">
                <a16:creationId xmlns:a16="http://schemas.microsoft.com/office/drawing/2014/main" id="{D34F6261-60B9-4171-A046-448100937BDC}"/>
              </a:ext>
            </a:extLst>
          </p:cNvPr>
          <p:cNvPicPr>
            <a:picLocks noChangeAspect="1"/>
          </p:cNvPicPr>
          <p:nvPr/>
        </p:nvPicPr>
        <p:blipFill>
          <a:blip r:embed="rId3"/>
          <a:stretch>
            <a:fillRect/>
          </a:stretch>
        </p:blipFill>
        <p:spPr>
          <a:xfrm>
            <a:off x="628074" y="3236803"/>
            <a:ext cx="5467926" cy="2164756"/>
          </a:xfrm>
          <a:prstGeom prst="rect">
            <a:avLst/>
          </a:prstGeom>
        </p:spPr>
      </p:pic>
      <p:pic>
        <p:nvPicPr>
          <p:cNvPr id="7" name="Picture 6">
            <a:extLst>
              <a:ext uri="{FF2B5EF4-FFF2-40B4-BE49-F238E27FC236}">
                <a16:creationId xmlns:a16="http://schemas.microsoft.com/office/drawing/2014/main" id="{E9467E79-FCCC-4185-8BD9-9C2B928D45A5}"/>
              </a:ext>
            </a:extLst>
          </p:cNvPr>
          <p:cNvPicPr>
            <a:picLocks noChangeAspect="1"/>
          </p:cNvPicPr>
          <p:nvPr/>
        </p:nvPicPr>
        <p:blipFill>
          <a:blip r:embed="rId4"/>
          <a:stretch>
            <a:fillRect/>
          </a:stretch>
        </p:blipFill>
        <p:spPr>
          <a:xfrm>
            <a:off x="6424817" y="3562038"/>
            <a:ext cx="4847619" cy="1514286"/>
          </a:xfrm>
          <a:prstGeom prst="rect">
            <a:avLst/>
          </a:prstGeom>
        </p:spPr>
      </p:pic>
    </p:spTree>
    <p:extLst>
      <p:ext uri="{BB962C8B-B14F-4D97-AF65-F5344CB8AC3E}">
        <p14:creationId xmlns:p14="http://schemas.microsoft.com/office/powerpoint/2010/main" val="23674208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F38122-3985-4A67-83C6-8A746EE8790A}"/>
              </a:ext>
            </a:extLst>
          </p:cNvPr>
          <p:cNvSpPr>
            <a:spLocks noGrp="1"/>
          </p:cNvSpPr>
          <p:nvPr>
            <p:ph type="title"/>
          </p:nvPr>
        </p:nvSpPr>
        <p:spPr/>
        <p:txBody>
          <a:bodyPr/>
          <a:lstStyle/>
          <a:p>
            <a:r>
              <a:rPr lang="en-US" dirty="0"/>
              <a:t>Challenge 4 MVP – Azure DevOps – YAML Release (chained)</a:t>
            </a:r>
          </a:p>
        </p:txBody>
      </p:sp>
      <p:sp>
        <p:nvSpPr>
          <p:cNvPr id="5" name="Text Placeholder 4">
            <a:extLst>
              <a:ext uri="{FF2B5EF4-FFF2-40B4-BE49-F238E27FC236}">
                <a16:creationId xmlns:a16="http://schemas.microsoft.com/office/drawing/2014/main" id="{633695D0-4093-47F4-BACA-8D47C3C7C4C5}"/>
              </a:ext>
            </a:extLst>
          </p:cNvPr>
          <p:cNvSpPr>
            <a:spLocks noGrp="1"/>
          </p:cNvSpPr>
          <p:nvPr>
            <p:ph type="body" sz="quarter" idx="10"/>
          </p:nvPr>
        </p:nvSpPr>
        <p:spPr>
          <a:xfrm>
            <a:off x="269240" y="1038195"/>
            <a:ext cx="11653522" cy="5654836"/>
          </a:xfrm>
        </p:spPr>
        <p:txBody>
          <a:bodyPr>
            <a:noAutofit/>
          </a:bodyPr>
          <a:lstStyle/>
          <a:p>
            <a:r>
              <a:rPr lang="en-US" sz="500" dirty="0"/>
              <a:t># Run POI Release</a:t>
            </a:r>
          </a:p>
          <a:p>
            <a:br>
              <a:rPr lang="en-US" sz="500" dirty="0"/>
            </a:br>
            <a:r>
              <a:rPr lang="en-US" sz="500" dirty="0"/>
              <a:t>resources:</a:t>
            </a:r>
          </a:p>
          <a:p>
            <a:r>
              <a:rPr lang="en-US" sz="500" dirty="0"/>
              <a:t>  pipelines:</a:t>
            </a:r>
          </a:p>
          <a:p>
            <a:r>
              <a:rPr lang="en-US" sz="500" dirty="0"/>
              <a:t>  - pipeline: </a:t>
            </a:r>
            <a:r>
              <a:rPr lang="en-US" sz="500" dirty="0" err="1"/>
              <a:t>poici</a:t>
            </a:r>
            <a:r>
              <a:rPr lang="en-US" sz="500" dirty="0"/>
              <a:t>   # Name of the pipeline resource</a:t>
            </a:r>
          </a:p>
          <a:p>
            <a:r>
              <a:rPr lang="en-US" sz="500" dirty="0"/>
              <a:t>    source: POI-Production-CI # Name of the triggering pipeline</a:t>
            </a:r>
          </a:p>
          <a:p>
            <a:r>
              <a:rPr lang="en-US" sz="500" dirty="0"/>
              <a:t>    trigger:</a:t>
            </a:r>
          </a:p>
          <a:p>
            <a:r>
              <a:rPr lang="en-US" sz="500" dirty="0"/>
              <a:t>      branches:</a:t>
            </a:r>
          </a:p>
          <a:p>
            <a:r>
              <a:rPr lang="en-US" sz="500" dirty="0"/>
              <a:t>        include:</a:t>
            </a:r>
          </a:p>
          <a:p>
            <a:r>
              <a:rPr lang="en-US" sz="500" dirty="0"/>
              <a:t>        - master</a:t>
            </a:r>
          </a:p>
          <a:p>
            <a:br>
              <a:rPr lang="en-US" sz="500" dirty="0"/>
            </a:br>
            <a:r>
              <a:rPr lang="en-US" sz="500" dirty="0"/>
              <a:t>pool:</a:t>
            </a:r>
          </a:p>
          <a:p>
            <a:r>
              <a:rPr lang="en-US" sz="500" dirty="0"/>
              <a:t>  </a:t>
            </a:r>
            <a:r>
              <a:rPr lang="en-US" sz="500" dirty="0" err="1"/>
              <a:t>vmImage</a:t>
            </a:r>
            <a:r>
              <a:rPr lang="en-US" sz="500" dirty="0"/>
              <a:t>: 'ubuntu-latest'</a:t>
            </a:r>
          </a:p>
          <a:p>
            <a:br>
              <a:rPr lang="en-US" sz="500" dirty="0"/>
            </a:br>
            <a:r>
              <a:rPr lang="en-US" sz="500" dirty="0"/>
              <a:t>variables:</a:t>
            </a:r>
          </a:p>
          <a:p>
            <a:r>
              <a:rPr lang="en-US" sz="500" dirty="0"/>
              <a:t>- group: </a:t>
            </a:r>
            <a:r>
              <a:rPr lang="en-US" sz="500" dirty="0" err="1"/>
              <a:t>AzureResources</a:t>
            </a:r>
            <a:endParaRPr lang="en-US" sz="500" dirty="0"/>
          </a:p>
          <a:p>
            <a:br>
              <a:rPr lang="en-US" sz="500" dirty="0"/>
            </a:br>
            <a:r>
              <a:rPr lang="en-US" sz="500" dirty="0"/>
              <a:t>stages:</a:t>
            </a:r>
          </a:p>
          <a:p>
            <a:r>
              <a:rPr lang="en-US" sz="500" dirty="0"/>
              <a:t>- stage: </a:t>
            </a:r>
            <a:r>
              <a:rPr lang="en-US" sz="500" dirty="0" err="1"/>
              <a:t>releasewebapptostaging</a:t>
            </a:r>
            <a:endParaRPr lang="en-US" sz="500" dirty="0"/>
          </a:p>
          <a:p>
            <a:r>
              <a:rPr lang="en-US" sz="500" dirty="0"/>
              <a:t>  </a:t>
            </a:r>
            <a:r>
              <a:rPr lang="en-US" sz="500" dirty="0" err="1"/>
              <a:t>displayName</a:t>
            </a:r>
            <a:r>
              <a:rPr lang="en-US" sz="500" dirty="0"/>
              <a:t>: Release POI to App to Staging</a:t>
            </a:r>
          </a:p>
          <a:p>
            <a:r>
              <a:rPr lang="en-US" sz="500" dirty="0"/>
              <a:t>  jobs:  </a:t>
            </a:r>
          </a:p>
          <a:p>
            <a:r>
              <a:rPr lang="en-US" sz="500" dirty="0"/>
              <a:t>  - job: </a:t>
            </a:r>
            <a:r>
              <a:rPr lang="en-US" sz="500" dirty="0" err="1"/>
              <a:t>releasewebapptostaging</a:t>
            </a:r>
            <a:endParaRPr lang="en-US" sz="500" dirty="0"/>
          </a:p>
          <a:p>
            <a:r>
              <a:rPr lang="en-US" sz="500" dirty="0"/>
              <a:t>    </a:t>
            </a:r>
            <a:r>
              <a:rPr lang="en-US" sz="500" dirty="0" err="1"/>
              <a:t>displayName</a:t>
            </a:r>
            <a:r>
              <a:rPr lang="en-US" sz="500" dirty="0"/>
              <a:t>: Release POI to App to Staging</a:t>
            </a:r>
          </a:p>
          <a:p>
            <a:r>
              <a:rPr lang="en-US" sz="500" dirty="0"/>
              <a:t>    pool:</a:t>
            </a:r>
          </a:p>
          <a:p>
            <a:r>
              <a:rPr lang="en-US" sz="500" dirty="0"/>
              <a:t>      </a:t>
            </a:r>
            <a:r>
              <a:rPr lang="en-US" sz="500" dirty="0" err="1"/>
              <a:t>vmImage</a:t>
            </a:r>
            <a:r>
              <a:rPr lang="en-US" sz="500" dirty="0"/>
              <a:t>: 'ubuntu-latest'</a:t>
            </a:r>
          </a:p>
          <a:p>
            <a:r>
              <a:rPr lang="en-US" sz="500" dirty="0"/>
              <a:t>    steps:</a:t>
            </a:r>
          </a:p>
          <a:p>
            <a:r>
              <a:rPr lang="en-US" sz="500" dirty="0"/>
              <a:t>      - bash: |</a:t>
            </a:r>
          </a:p>
          <a:p>
            <a:r>
              <a:rPr lang="en-US" sz="500" dirty="0"/>
              <a:t>          # Add variable IMGTAG to all downstream steps</a:t>
            </a:r>
          </a:p>
          <a:p>
            <a:r>
              <a:rPr lang="en-US" sz="500" dirty="0"/>
              <a:t>          echo '##</a:t>
            </a:r>
            <a:r>
              <a:rPr lang="en-US" sz="500" dirty="0" err="1"/>
              <a:t>vso</a:t>
            </a:r>
            <a:r>
              <a:rPr lang="en-US" sz="500" dirty="0"/>
              <a:t>[</a:t>
            </a:r>
            <a:r>
              <a:rPr lang="en-US" sz="500" dirty="0" err="1"/>
              <a:t>task.setvariable</a:t>
            </a:r>
            <a:r>
              <a:rPr lang="en-US" sz="500" dirty="0"/>
              <a:t> variable=IMGTAG]latest'</a:t>
            </a:r>
          </a:p>
          <a:p>
            <a:r>
              <a:rPr lang="en-US" sz="500" dirty="0"/>
              <a:t>        </a:t>
            </a:r>
            <a:r>
              <a:rPr lang="en-US" sz="500" dirty="0" err="1"/>
              <a:t>displayName</a:t>
            </a:r>
            <a:r>
              <a:rPr lang="en-US" sz="500" dirty="0"/>
              <a:t>: Create IMGTAG variable</a:t>
            </a:r>
          </a:p>
          <a:p>
            <a:r>
              <a:rPr lang="en-US" sz="500" dirty="0"/>
              <a:t>      - task: AzureCLI@2</a:t>
            </a:r>
          </a:p>
          <a:p>
            <a:r>
              <a:rPr lang="en-US" sz="500" dirty="0"/>
              <a:t>        </a:t>
            </a:r>
            <a:r>
              <a:rPr lang="en-US" sz="500" dirty="0" err="1"/>
              <a:t>displayName</a:t>
            </a:r>
            <a:r>
              <a:rPr lang="en-US" sz="500" dirty="0"/>
              <a:t>: Retrieve the most current image tag</a:t>
            </a:r>
          </a:p>
          <a:p>
            <a:r>
              <a:rPr lang="en-US" sz="500" dirty="0"/>
              <a:t>        inputs:</a:t>
            </a:r>
          </a:p>
          <a:p>
            <a:r>
              <a:rPr lang="en-US" sz="500" dirty="0"/>
              <a:t>          </a:t>
            </a:r>
            <a:r>
              <a:rPr lang="en-US" sz="500" dirty="0" err="1"/>
              <a:t>azureSubscription</a:t>
            </a:r>
            <a:r>
              <a:rPr lang="en-US" sz="500" dirty="0"/>
              <a:t>: 'Microsoft Azure (bd147ecf-97a4-4dcb-abf8-22bc55ebe863)'</a:t>
            </a:r>
          </a:p>
          <a:p>
            <a:r>
              <a:rPr lang="en-US" sz="500" dirty="0"/>
              <a:t>          </a:t>
            </a:r>
            <a:r>
              <a:rPr lang="en-US" sz="500" dirty="0" err="1"/>
              <a:t>scriptType</a:t>
            </a:r>
            <a:r>
              <a:rPr lang="en-US" sz="500" dirty="0"/>
              <a:t>: 'bash'</a:t>
            </a:r>
          </a:p>
          <a:p>
            <a:r>
              <a:rPr lang="en-US" sz="500" dirty="0"/>
              <a:t>          </a:t>
            </a:r>
            <a:r>
              <a:rPr lang="en-US" sz="500" dirty="0" err="1"/>
              <a:t>scriptLocation</a:t>
            </a:r>
            <a:r>
              <a:rPr lang="en-US" sz="500" dirty="0"/>
              <a:t>: '</a:t>
            </a:r>
            <a:r>
              <a:rPr lang="en-US" sz="500" dirty="0" err="1"/>
              <a:t>inlineScript</a:t>
            </a:r>
            <a:r>
              <a:rPr lang="en-US" sz="500" dirty="0"/>
              <a:t>'</a:t>
            </a:r>
          </a:p>
          <a:p>
            <a:r>
              <a:rPr lang="en-US" sz="500" dirty="0"/>
              <a:t>          </a:t>
            </a:r>
            <a:r>
              <a:rPr lang="en-US" sz="500" dirty="0" err="1"/>
              <a:t>inlineScript</a:t>
            </a:r>
            <a:r>
              <a:rPr lang="en-US" sz="500" dirty="0"/>
              <a:t>: |</a:t>
            </a:r>
          </a:p>
          <a:p>
            <a:r>
              <a:rPr lang="en-US" sz="500" dirty="0"/>
              <a:t>            # Set IMGTAG value to last written image tag</a:t>
            </a:r>
          </a:p>
          <a:p>
            <a:r>
              <a:rPr lang="en-US" sz="500" dirty="0"/>
              <a:t>            IMGTAG=$(</a:t>
            </a:r>
            <a:r>
              <a:rPr lang="en-US" sz="500" dirty="0" err="1"/>
              <a:t>az</a:t>
            </a:r>
            <a:r>
              <a:rPr lang="en-US" sz="500" dirty="0"/>
              <a:t> </a:t>
            </a:r>
            <a:r>
              <a:rPr lang="en-US" sz="500" dirty="0" err="1"/>
              <a:t>acr</a:t>
            </a:r>
            <a:r>
              <a:rPr lang="en-US" sz="500" dirty="0"/>
              <a:t> repository show-tags -n $(</a:t>
            </a:r>
            <a:r>
              <a:rPr lang="en-US" sz="500" dirty="0" err="1"/>
              <a:t>AcrResourceName</a:t>
            </a:r>
            <a:r>
              <a:rPr lang="en-US" sz="500" dirty="0"/>
              <a:t>) --repository $(</a:t>
            </a:r>
            <a:r>
              <a:rPr lang="en-US" sz="500" dirty="0" err="1"/>
              <a:t>AcrRepositoryPoi</a:t>
            </a:r>
            <a:r>
              <a:rPr lang="en-US" sz="500" dirty="0"/>
              <a:t>) --</a:t>
            </a:r>
            <a:r>
              <a:rPr lang="en-US" sz="500" dirty="0" err="1"/>
              <a:t>orderby</a:t>
            </a:r>
            <a:r>
              <a:rPr lang="en-US" sz="500" dirty="0"/>
              <a:t> </a:t>
            </a:r>
            <a:r>
              <a:rPr lang="en-US" sz="500" dirty="0" err="1"/>
              <a:t>time_desc</a:t>
            </a:r>
            <a:r>
              <a:rPr lang="en-US" sz="500" dirty="0"/>
              <a:t> -o </a:t>
            </a:r>
            <a:r>
              <a:rPr lang="en-US" sz="500" dirty="0" err="1"/>
              <a:t>tsv</a:t>
            </a:r>
            <a:r>
              <a:rPr lang="en-US" sz="500" dirty="0"/>
              <a:t> --query [0])</a:t>
            </a:r>
          </a:p>
          <a:p>
            <a:r>
              <a:rPr lang="en-US" sz="500" dirty="0"/>
              <a:t>            echo "##</a:t>
            </a:r>
            <a:r>
              <a:rPr lang="en-US" sz="500" dirty="0" err="1"/>
              <a:t>vso</a:t>
            </a:r>
            <a:r>
              <a:rPr lang="en-US" sz="500" dirty="0"/>
              <a:t>[</a:t>
            </a:r>
            <a:r>
              <a:rPr lang="en-US" sz="500" dirty="0" err="1"/>
              <a:t>task.setvariable</a:t>
            </a:r>
            <a:r>
              <a:rPr lang="en-US" sz="500" dirty="0"/>
              <a:t> variable=IMGTAG]${IMGTAG}"</a:t>
            </a:r>
          </a:p>
          <a:p>
            <a:r>
              <a:rPr lang="en-US" sz="500" dirty="0"/>
              <a:t>            echo "Proceeding with image tag $(</a:t>
            </a:r>
            <a:r>
              <a:rPr lang="en-US" sz="500" dirty="0" err="1"/>
              <a:t>AcrRepositoryPoi</a:t>
            </a:r>
            <a:r>
              <a:rPr lang="en-US" sz="500" dirty="0"/>
              <a:t>):$IMGTAG"</a:t>
            </a:r>
          </a:p>
          <a:p>
            <a:r>
              <a:rPr lang="en-US" sz="500" dirty="0"/>
              <a:t>      - task: AzureWebAppContainer@1</a:t>
            </a:r>
          </a:p>
          <a:p>
            <a:r>
              <a:rPr lang="en-US" sz="500" dirty="0"/>
              <a:t>        </a:t>
            </a:r>
            <a:r>
              <a:rPr lang="en-US" sz="500" dirty="0" err="1"/>
              <a:t>displayName</a:t>
            </a:r>
            <a:r>
              <a:rPr lang="en-US" sz="500" dirty="0"/>
              <a:t>: Azure Web App on Container Deploy</a:t>
            </a:r>
          </a:p>
          <a:p>
            <a:r>
              <a:rPr lang="en-US" sz="500" dirty="0"/>
              <a:t>        inputs:</a:t>
            </a:r>
          </a:p>
          <a:p>
            <a:r>
              <a:rPr lang="en-US" sz="500" dirty="0"/>
              <a:t>          </a:t>
            </a:r>
            <a:r>
              <a:rPr lang="en-US" sz="500" dirty="0" err="1"/>
              <a:t>azureSubscription</a:t>
            </a:r>
            <a:r>
              <a:rPr lang="en-US" sz="500" dirty="0"/>
              <a:t>: 'Microsoft Azure (bd147ecf-97a4-4dcb-abf8-22bc55ebe863)'</a:t>
            </a:r>
          </a:p>
          <a:p>
            <a:r>
              <a:rPr lang="en-US" sz="500" dirty="0"/>
              <a:t>          </a:t>
            </a:r>
            <a:r>
              <a:rPr lang="en-US" sz="500" dirty="0" err="1"/>
              <a:t>appName</a:t>
            </a:r>
            <a:r>
              <a:rPr lang="en-US" sz="500" dirty="0"/>
              <a:t>: 'openhack0cy6inq0poi'</a:t>
            </a:r>
          </a:p>
          <a:p>
            <a:r>
              <a:rPr lang="en-US" sz="500" dirty="0"/>
              <a:t>          </a:t>
            </a:r>
            <a:r>
              <a:rPr lang="en-US" sz="500" dirty="0" err="1"/>
              <a:t>deployToSlotOrASE</a:t>
            </a:r>
            <a:r>
              <a:rPr lang="en-US" sz="500" dirty="0"/>
              <a:t>: true</a:t>
            </a:r>
          </a:p>
          <a:p>
            <a:r>
              <a:rPr lang="en-US" sz="500" dirty="0"/>
              <a:t>          </a:t>
            </a:r>
            <a:r>
              <a:rPr lang="en-US" sz="500" dirty="0" err="1"/>
              <a:t>resourceGroupName</a:t>
            </a:r>
            <a:r>
              <a:rPr lang="en-US" sz="500" dirty="0"/>
              <a:t>: 'openhack0cy6inq0rg'</a:t>
            </a:r>
          </a:p>
          <a:p>
            <a:r>
              <a:rPr lang="en-US" sz="500" dirty="0"/>
              <a:t>          </a:t>
            </a:r>
            <a:r>
              <a:rPr lang="en-US" sz="500" dirty="0" err="1"/>
              <a:t>slotName</a:t>
            </a:r>
            <a:r>
              <a:rPr lang="en-US" sz="500" dirty="0"/>
              <a:t>: 'staging'</a:t>
            </a:r>
          </a:p>
          <a:p>
            <a:r>
              <a:rPr lang="en-US" sz="500" dirty="0"/>
              <a:t>          containers: '$(</a:t>
            </a:r>
            <a:r>
              <a:rPr lang="en-US" sz="500" dirty="0" err="1"/>
              <a:t>AcrName</a:t>
            </a:r>
            <a:r>
              <a:rPr lang="en-US" sz="500" dirty="0"/>
              <a:t>)/$(</a:t>
            </a:r>
            <a:r>
              <a:rPr lang="en-US" sz="500" dirty="0" err="1"/>
              <a:t>AcrRepositoryPoi</a:t>
            </a:r>
            <a:r>
              <a:rPr lang="en-US" sz="500" dirty="0"/>
              <a:t>):$(IMGTAG)'</a:t>
            </a:r>
          </a:p>
          <a:p>
            <a:r>
              <a:rPr lang="en-US" sz="500" dirty="0"/>
              <a:t>      - bash: |</a:t>
            </a:r>
          </a:p>
          <a:p>
            <a:r>
              <a:rPr lang="en-US" sz="500" dirty="0"/>
              <a:t>          echo "Repo with image tag: $(</a:t>
            </a:r>
            <a:r>
              <a:rPr lang="en-US" sz="500" dirty="0" err="1"/>
              <a:t>AcrName</a:t>
            </a:r>
            <a:r>
              <a:rPr lang="en-US" sz="500" dirty="0"/>
              <a:t>)/$(</a:t>
            </a:r>
            <a:r>
              <a:rPr lang="en-US" sz="500" dirty="0" err="1"/>
              <a:t>AcrRepositoryPoi</a:t>
            </a:r>
            <a:r>
              <a:rPr lang="en-US" sz="500" dirty="0"/>
              <a:t>):$(IMGTAG)"</a:t>
            </a:r>
          </a:p>
          <a:p>
            <a:r>
              <a:rPr lang="en-US" sz="500" dirty="0"/>
              <a:t>        </a:t>
            </a:r>
            <a:r>
              <a:rPr lang="en-US" sz="500" dirty="0" err="1"/>
              <a:t>displayName</a:t>
            </a:r>
            <a:r>
              <a:rPr lang="en-US" sz="500" dirty="0"/>
              <a:t>: Echo build information</a:t>
            </a:r>
          </a:p>
          <a:p>
            <a:r>
              <a:rPr lang="en-US" sz="500" dirty="0"/>
              <a:t>  - job: </a:t>
            </a:r>
            <a:r>
              <a:rPr lang="en-US" sz="500" dirty="0" err="1"/>
              <a:t>createworkitem</a:t>
            </a:r>
            <a:endParaRPr lang="en-US" sz="500" dirty="0"/>
          </a:p>
          <a:p>
            <a:r>
              <a:rPr lang="en-US" sz="500" dirty="0"/>
              <a:t>    </a:t>
            </a:r>
            <a:r>
              <a:rPr lang="en-US" sz="500" dirty="0" err="1"/>
              <a:t>displayName</a:t>
            </a:r>
            <a:r>
              <a:rPr lang="en-US" sz="500" dirty="0"/>
              <a:t>: Create work item on failure</a:t>
            </a:r>
          </a:p>
          <a:p>
            <a:r>
              <a:rPr lang="en-US" sz="500" dirty="0"/>
              <a:t>    </a:t>
            </a:r>
            <a:r>
              <a:rPr lang="en-US" sz="500" dirty="0" err="1"/>
              <a:t>dependsOn</a:t>
            </a:r>
            <a:r>
              <a:rPr lang="en-US" sz="500" dirty="0"/>
              <a:t>: </a:t>
            </a:r>
            <a:r>
              <a:rPr lang="en-US" sz="500" dirty="0" err="1"/>
              <a:t>releasewebapptostaging</a:t>
            </a:r>
            <a:endParaRPr lang="en-US" sz="500" dirty="0"/>
          </a:p>
          <a:p>
            <a:r>
              <a:rPr lang="en-US" sz="500" dirty="0"/>
              <a:t>    condition: failed() # this job will only run if </a:t>
            </a:r>
            <a:r>
              <a:rPr lang="en-US" sz="500" dirty="0" err="1"/>
              <a:t>rununittest</a:t>
            </a:r>
            <a:r>
              <a:rPr lang="en-US" sz="500" dirty="0"/>
              <a:t> fails</a:t>
            </a:r>
          </a:p>
          <a:p>
            <a:r>
              <a:rPr lang="en-US" sz="500" dirty="0"/>
              <a:t>    steps:</a:t>
            </a:r>
          </a:p>
          <a:p>
            <a:r>
              <a:rPr lang="en-US" sz="500" dirty="0"/>
              <a:t>      - task: CreateWorkItem@1</a:t>
            </a:r>
          </a:p>
          <a:p>
            <a:r>
              <a:rPr lang="en-US" sz="500" dirty="0"/>
              <a:t>        </a:t>
            </a:r>
            <a:r>
              <a:rPr lang="en-US" sz="500" dirty="0" err="1"/>
              <a:t>displayName</a:t>
            </a:r>
            <a:r>
              <a:rPr lang="en-US" sz="500" dirty="0"/>
              <a:t>: Create work item on failure</a:t>
            </a:r>
          </a:p>
          <a:p>
            <a:r>
              <a:rPr lang="en-US" sz="500" dirty="0"/>
              <a:t>        inputs:</a:t>
            </a:r>
          </a:p>
          <a:p>
            <a:r>
              <a:rPr lang="en-US" sz="500" dirty="0"/>
              <a:t>          </a:t>
            </a:r>
            <a:r>
              <a:rPr lang="en-US" sz="500" dirty="0" err="1"/>
              <a:t>workItemType</a:t>
            </a:r>
            <a:r>
              <a:rPr lang="en-US" sz="500" dirty="0"/>
              <a:t>: 'Issue'</a:t>
            </a:r>
          </a:p>
          <a:p>
            <a:r>
              <a:rPr lang="en-US" sz="500" dirty="0"/>
              <a:t>          title: 'Build $(</a:t>
            </a:r>
            <a:r>
              <a:rPr lang="en-US" sz="500" dirty="0" err="1"/>
              <a:t>Build.BuildId</a:t>
            </a:r>
            <a:r>
              <a:rPr lang="en-US" sz="500" dirty="0"/>
              <a:t>) failed'</a:t>
            </a:r>
          </a:p>
        </p:txBody>
      </p:sp>
      <p:sp>
        <p:nvSpPr>
          <p:cNvPr id="6" name="Rectangle 5">
            <a:extLst>
              <a:ext uri="{FF2B5EF4-FFF2-40B4-BE49-F238E27FC236}">
                <a16:creationId xmlns:a16="http://schemas.microsoft.com/office/drawing/2014/main" id="{C15879DB-9232-4B89-AAD8-F05180747E29}"/>
              </a:ext>
            </a:extLst>
          </p:cNvPr>
          <p:cNvSpPr/>
          <p:nvPr/>
        </p:nvSpPr>
        <p:spPr bwMode="auto">
          <a:xfrm>
            <a:off x="627457" y="3138984"/>
            <a:ext cx="3247313" cy="1404736"/>
          </a:xfrm>
          <a:prstGeom prst="rect">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6ACD0627-9E66-4228-BA82-2C76055F9FF3}"/>
              </a:ext>
            </a:extLst>
          </p:cNvPr>
          <p:cNvCxnSpPr>
            <a:cxnSpLocks/>
            <a:stCxn id="6" idx="3"/>
            <a:endCxn id="11" idx="1"/>
          </p:cNvCxnSpPr>
          <p:nvPr/>
        </p:nvCxnSpPr>
        <p:spPr>
          <a:xfrm>
            <a:off x="3874770" y="3841352"/>
            <a:ext cx="358217" cy="1163297"/>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0F9DF71-F781-45F4-A1A7-7E3EAE22A5FB}"/>
              </a:ext>
            </a:extLst>
          </p:cNvPr>
          <p:cNvSpPr/>
          <p:nvPr/>
        </p:nvSpPr>
        <p:spPr>
          <a:xfrm>
            <a:off x="4232987" y="3604265"/>
            <a:ext cx="7660849" cy="2800767"/>
          </a:xfrm>
          <a:prstGeom prst="rect">
            <a:avLst/>
          </a:prstGeom>
          <a:solidFill>
            <a:srgbClr val="F4F4F4"/>
          </a:solidFill>
          <a:effectLst>
            <a:outerShdw blurRad="63500" sx="102000" sy="102000" algn="ctr" rotWithShape="0">
              <a:prstClr val="black">
                <a:alpha val="40000"/>
              </a:prstClr>
            </a:outerShdw>
          </a:effectLst>
        </p:spPr>
        <p:txBody>
          <a:bodyPr wrap="square">
            <a:spAutoFit/>
          </a:bodyPr>
          <a:lstStyle/>
          <a:p>
            <a:r>
              <a:rPr lang="en-US" sz="1100" dirty="0">
                <a:latin typeface="Lucida Console" panose="020B0609040504020204" pitchFamily="49" charset="0"/>
              </a:rPr>
              <a:t>- bash: |</a:t>
            </a:r>
          </a:p>
          <a:p>
            <a:r>
              <a:rPr lang="en-US" sz="1100" dirty="0">
                <a:latin typeface="Lucida Console" panose="020B0609040504020204" pitchFamily="49" charset="0"/>
              </a:rPr>
              <a:t>    # Add variable IMGTAG to all downstream steps</a:t>
            </a:r>
          </a:p>
          <a:p>
            <a:r>
              <a:rPr lang="en-US" sz="1100" dirty="0">
                <a:latin typeface="Lucida Console" panose="020B0609040504020204" pitchFamily="49" charset="0"/>
              </a:rPr>
              <a:t>    echo '##</a:t>
            </a:r>
            <a:r>
              <a:rPr lang="en-US" sz="1100" dirty="0" err="1">
                <a:latin typeface="Lucida Console" panose="020B0609040504020204" pitchFamily="49" charset="0"/>
              </a:rPr>
              <a:t>vso</a:t>
            </a:r>
            <a:r>
              <a:rPr lang="en-US" sz="1100" dirty="0">
                <a:latin typeface="Lucida Console" panose="020B0609040504020204" pitchFamily="49" charset="0"/>
              </a:rPr>
              <a:t>[</a:t>
            </a:r>
            <a:r>
              <a:rPr lang="en-US" sz="1100" dirty="0" err="1">
                <a:latin typeface="Lucida Console" panose="020B0609040504020204" pitchFamily="49" charset="0"/>
              </a:rPr>
              <a:t>task.setvariable</a:t>
            </a:r>
            <a:r>
              <a:rPr lang="en-US" sz="1100" dirty="0">
                <a:latin typeface="Lucida Console" panose="020B0609040504020204" pitchFamily="49" charset="0"/>
              </a:rPr>
              <a:t> variable=IMGTAG]latest'</a:t>
            </a:r>
          </a:p>
          <a:p>
            <a:r>
              <a:rPr lang="en-US" sz="1100" dirty="0">
                <a:latin typeface="Lucida Console" panose="020B0609040504020204" pitchFamily="49" charset="0"/>
              </a:rPr>
              <a:t>  </a:t>
            </a:r>
            <a:r>
              <a:rPr lang="en-US" sz="1100" dirty="0" err="1">
                <a:latin typeface="Lucida Console" panose="020B0609040504020204" pitchFamily="49" charset="0"/>
              </a:rPr>
              <a:t>displayName</a:t>
            </a:r>
            <a:r>
              <a:rPr lang="en-US" sz="1100" dirty="0">
                <a:latin typeface="Lucida Console" panose="020B0609040504020204" pitchFamily="49" charset="0"/>
              </a:rPr>
              <a:t>: Create IMGTAG variable</a:t>
            </a:r>
          </a:p>
          <a:p>
            <a:r>
              <a:rPr lang="en-US" sz="1100" dirty="0">
                <a:latin typeface="Lucida Console" panose="020B0609040504020204" pitchFamily="49" charset="0"/>
              </a:rPr>
              <a:t>- task: AzureCLI@2</a:t>
            </a:r>
          </a:p>
          <a:p>
            <a:r>
              <a:rPr lang="en-US" sz="1100" dirty="0">
                <a:latin typeface="Lucida Console" panose="020B0609040504020204" pitchFamily="49" charset="0"/>
              </a:rPr>
              <a:t>  </a:t>
            </a:r>
            <a:r>
              <a:rPr lang="en-US" sz="1100" dirty="0" err="1">
                <a:latin typeface="Lucida Console" panose="020B0609040504020204" pitchFamily="49" charset="0"/>
              </a:rPr>
              <a:t>displayName</a:t>
            </a:r>
            <a:r>
              <a:rPr lang="en-US" sz="1100" dirty="0">
                <a:latin typeface="Lucida Console" panose="020B0609040504020204" pitchFamily="49" charset="0"/>
              </a:rPr>
              <a:t>: Retrieve the most current image tag</a:t>
            </a:r>
          </a:p>
          <a:p>
            <a:r>
              <a:rPr lang="en-US" sz="1100" dirty="0">
                <a:latin typeface="Lucida Console" panose="020B0609040504020204" pitchFamily="49" charset="0"/>
              </a:rPr>
              <a:t>  inputs:</a:t>
            </a:r>
          </a:p>
          <a:p>
            <a:r>
              <a:rPr lang="en-US" sz="1100" dirty="0">
                <a:latin typeface="Lucida Console" panose="020B0609040504020204" pitchFamily="49" charset="0"/>
              </a:rPr>
              <a:t>    </a:t>
            </a:r>
            <a:r>
              <a:rPr lang="en-US" sz="1100" dirty="0" err="1">
                <a:latin typeface="Lucida Console" panose="020B0609040504020204" pitchFamily="49" charset="0"/>
              </a:rPr>
              <a:t>azureSubscription</a:t>
            </a:r>
            <a:r>
              <a:rPr lang="en-US" sz="1100" dirty="0">
                <a:latin typeface="Lucida Console" panose="020B0609040504020204" pitchFamily="49" charset="0"/>
              </a:rPr>
              <a:t>: 'Microsoft Azure (bd147ecf-97a4-4dcb-abf8-22bc55ebe863)'</a:t>
            </a:r>
          </a:p>
          <a:p>
            <a:r>
              <a:rPr lang="en-US" sz="1100" dirty="0">
                <a:latin typeface="Lucida Console" panose="020B0609040504020204" pitchFamily="49" charset="0"/>
              </a:rPr>
              <a:t>    </a:t>
            </a:r>
            <a:r>
              <a:rPr lang="en-US" sz="1100" dirty="0" err="1">
                <a:latin typeface="Lucida Console" panose="020B0609040504020204" pitchFamily="49" charset="0"/>
              </a:rPr>
              <a:t>scriptType</a:t>
            </a:r>
            <a:r>
              <a:rPr lang="en-US" sz="1100" dirty="0">
                <a:latin typeface="Lucida Console" panose="020B0609040504020204" pitchFamily="49" charset="0"/>
              </a:rPr>
              <a:t>: 'bash'</a:t>
            </a:r>
          </a:p>
          <a:p>
            <a:r>
              <a:rPr lang="en-US" sz="1100" dirty="0">
                <a:latin typeface="Lucida Console" panose="020B0609040504020204" pitchFamily="49" charset="0"/>
              </a:rPr>
              <a:t>    </a:t>
            </a:r>
            <a:r>
              <a:rPr lang="en-US" sz="1100" dirty="0" err="1">
                <a:latin typeface="Lucida Console" panose="020B0609040504020204" pitchFamily="49" charset="0"/>
              </a:rPr>
              <a:t>scriptLocation</a:t>
            </a:r>
            <a:r>
              <a:rPr lang="en-US" sz="1100" dirty="0">
                <a:latin typeface="Lucida Console" panose="020B0609040504020204" pitchFamily="49" charset="0"/>
              </a:rPr>
              <a:t>: '</a:t>
            </a:r>
            <a:r>
              <a:rPr lang="en-US" sz="1100" dirty="0" err="1">
                <a:latin typeface="Lucida Console" panose="020B0609040504020204" pitchFamily="49" charset="0"/>
              </a:rPr>
              <a:t>inlineScript</a:t>
            </a:r>
            <a:r>
              <a:rPr lang="en-US" sz="1100" dirty="0">
                <a:latin typeface="Lucida Console" panose="020B0609040504020204" pitchFamily="49" charset="0"/>
              </a:rPr>
              <a:t>'</a:t>
            </a:r>
          </a:p>
          <a:p>
            <a:r>
              <a:rPr lang="en-US" sz="1100" dirty="0">
                <a:latin typeface="Lucida Console" panose="020B0609040504020204" pitchFamily="49" charset="0"/>
              </a:rPr>
              <a:t>    </a:t>
            </a:r>
            <a:r>
              <a:rPr lang="en-US" sz="1100" dirty="0" err="1">
                <a:latin typeface="Lucida Console" panose="020B0609040504020204" pitchFamily="49" charset="0"/>
              </a:rPr>
              <a:t>inlineScript</a:t>
            </a:r>
            <a:r>
              <a:rPr lang="en-US" sz="1100" dirty="0">
                <a:latin typeface="Lucida Console" panose="020B0609040504020204" pitchFamily="49" charset="0"/>
              </a:rPr>
              <a:t>: |</a:t>
            </a:r>
          </a:p>
          <a:p>
            <a:r>
              <a:rPr lang="en-US" sz="1100" dirty="0">
                <a:latin typeface="Lucida Console" panose="020B0609040504020204" pitchFamily="49" charset="0"/>
              </a:rPr>
              <a:t>      # Set IMGTAG value to last written image tag</a:t>
            </a:r>
          </a:p>
          <a:p>
            <a:r>
              <a:rPr lang="en-US" sz="1100" dirty="0">
                <a:latin typeface="Lucida Console" panose="020B0609040504020204" pitchFamily="49" charset="0"/>
              </a:rPr>
              <a:t>      IMGTAG=$(</a:t>
            </a:r>
            <a:r>
              <a:rPr lang="en-US" sz="1100" dirty="0" err="1">
                <a:latin typeface="Lucida Console" panose="020B0609040504020204" pitchFamily="49" charset="0"/>
              </a:rPr>
              <a:t>az</a:t>
            </a:r>
            <a:r>
              <a:rPr lang="en-US" sz="1100" dirty="0">
                <a:latin typeface="Lucida Console" panose="020B0609040504020204" pitchFamily="49" charset="0"/>
              </a:rPr>
              <a:t> </a:t>
            </a:r>
            <a:r>
              <a:rPr lang="en-US" sz="1100" dirty="0" err="1">
                <a:latin typeface="Lucida Console" panose="020B0609040504020204" pitchFamily="49" charset="0"/>
              </a:rPr>
              <a:t>acr</a:t>
            </a:r>
            <a:r>
              <a:rPr lang="en-US" sz="1100" dirty="0">
                <a:latin typeface="Lucida Console" panose="020B0609040504020204" pitchFamily="49" charset="0"/>
              </a:rPr>
              <a:t> repository show-tags -n $(</a:t>
            </a:r>
            <a:r>
              <a:rPr lang="en-US" sz="1100" dirty="0" err="1">
                <a:latin typeface="Lucida Console" panose="020B0609040504020204" pitchFamily="49" charset="0"/>
              </a:rPr>
              <a:t>AcrResourceName</a:t>
            </a:r>
            <a:r>
              <a:rPr lang="en-US" sz="1100" dirty="0">
                <a:latin typeface="Lucida Console" panose="020B0609040504020204" pitchFamily="49" charset="0"/>
              </a:rPr>
              <a:t>) --repository $(</a:t>
            </a:r>
            <a:r>
              <a:rPr lang="en-US" sz="1100" dirty="0" err="1">
                <a:latin typeface="Lucida Console" panose="020B0609040504020204" pitchFamily="49" charset="0"/>
              </a:rPr>
              <a:t>AcrRepositoryPoi</a:t>
            </a:r>
            <a:r>
              <a:rPr lang="en-US" sz="1100" dirty="0">
                <a:latin typeface="Lucida Console" panose="020B0609040504020204" pitchFamily="49" charset="0"/>
              </a:rPr>
              <a:t>) --</a:t>
            </a:r>
            <a:r>
              <a:rPr lang="en-US" sz="1100" dirty="0" err="1">
                <a:latin typeface="Lucida Console" panose="020B0609040504020204" pitchFamily="49" charset="0"/>
              </a:rPr>
              <a:t>orderby</a:t>
            </a:r>
            <a:r>
              <a:rPr lang="en-US" sz="1100" dirty="0">
                <a:latin typeface="Lucida Console" panose="020B0609040504020204" pitchFamily="49" charset="0"/>
              </a:rPr>
              <a:t> </a:t>
            </a:r>
            <a:r>
              <a:rPr lang="en-US" sz="1100" dirty="0" err="1">
                <a:latin typeface="Lucida Console" panose="020B0609040504020204" pitchFamily="49" charset="0"/>
              </a:rPr>
              <a:t>time_desc</a:t>
            </a:r>
            <a:r>
              <a:rPr lang="en-US" sz="1100" dirty="0">
                <a:latin typeface="Lucida Console" panose="020B0609040504020204" pitchFamily="49" charset="0"/>
              </a:rPr>
              <a:t> -o </a:t>
            </a:r>
            <a:r>
              <a:rPr lang="en-US" sz="1100" dirty="0" err="1">
                <a:latin typeface="Lucida Console" panose="020B0609040504020204" pitchFamily="49" charset="0"/>
              </a:rPr>
              <a:t>tsv</a:t>
            </a:r>
            <a:r>
              <a:rPr lang="en-US" sz="1100" dirty="0">
                <a:latin typeface="Lucida Console" panose="020B0609040504020204" pitchFamily="49" charset="0"/>
              </a:rPr>
              <a:t> --query [0])</a:t>
            </a:r>
          </a:p>
          <a:p>
            <a:r>
              <a:rPr lang="en-US" sz="1100" dirty="0">
                <a:latin typeface="Lucida Console" panose="020B0609040504020204" pitchFamily="49" charset="0"/>
              </a:rPr>
              <a:t>      echo "##</a:t>
            </a:r>
            <a:r>
              <a:rPr lang="en-US" sz="1100" dirty="0" err="1">
                <a:latin typeface="Lucida Console" panose="020B0609040504020204" pitchFamily="49" charset="0"/>
              </a:rPr>
              <a:t>vso</a:t>
            </a:r>
            <a:r>
              <a:rPr lang="en-US" sz="1100" dirty="0">
                <a:latin typeface="Lucida Console" panose="020B0609040504020204" pitchFamily="49" charset="0"/>
              </a:rPr>
              <a:t>[</a:t>
            </a:r>
            <a:r>
              <a:rPr lang="en-US" sz="1100" dirty="0" err="1">
                <a:latin typeface="Lucida Console" panose="020B0609040504020204" pitchFamily="49" charset="0"/>
              </a:rPr>
              <a:t>task.setvariable</a:t>
            </a:r>
            <a:r>
              <a:rPr lang="en-US" sz="1100" dirty="0">
                <a:latin typeface="Lucida Console" panose="020B0609040504020204" pitchFamily="49" charset="0"/>
              </a:rPr>
              <a:t> variable=IMGTAG]${IMGTAG}"</a:t>
            </a:r>
          </a:p>
          <a:p>
            <a:r>
              <a:rPr lang="en-US" sz="1100" dirty="0">
                <a:latin typeface="Lucida Console" panose="020B0609040504020204" pitchFamily="49" charset="0"/>
              </a:rPr>
              <a:t>      echo "Proceeding with image tag $(</a:t>
            </a:r>
            <a:r>
              <a:rPr lang="en-US" sz="1100" dirty="0" err="1">
                <a:latin typeface="Lucida Console" panose="020B0609040504020204" pitchFamily="49" charset="0"/>
              </a:rPr>
              <a:t>AcrRepositoryPoi</a:t>
            </a:r>
            <a:r>
              <a:rPr lang="en-US" sz="1100" dirty="0">
                <a:latin typeface="Lucida Console" panose="020B0609040504020204" pitchFamily="49" charset="0"/>
              </a:rPr>
              <a:t>):$IMGTAG"</a:t>
            </a:r>
          </a:p>
        </p:txBody>
      </p:sp>
    </p:spTree>
    <p:extLst>
      <p:ext uri="{BB962C8B-B14F-4D97-AF65-F5344CB8AC3E}">
        <p14:creationId xmlns:p14="http://schemas.microsoft.com/office/powerpoint/2010/main" val="31573399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42A1-5438-4FC4-BDD9-D9575BB652F7}"/>
              </a:ext>
            </a:extLst>
          </p:cNvPr>
          <p:cNvSpPr>
            <a:spLocks noGrp="1"/>
          </p:cNvSpPr>
          <p:nvPr>
            <p:ph type="title"/>
          </p:nvPr>
        </p:nvSpPr>
        <p:spPr/>
        <p:txBody>
          <a:bodyPr/>
          <a:lstStyle/>
          <a:p>
            <a:r>
              <a:rPr lang="en-US" sz="3200" dirty="0"/>
              <a:t>Challenge 4 MVP – Azure DevOps – YAML Multi-Stage (Stage 1)</a:t>
            </a:r>
          </a:p>
        </p:txBody>
      </p:sp>
      <p:sp>
        <p:nvSpPr>
          <p:cNvPr id="3" name="Text Placeholder 2">
            <a:extLst>
              <a:ext uri="{FF2B5EF4-FFF2-40B4-BE49-F238E27FC236}">
                <a16:creationId xmlns:a16="http://schemas.microsoft.com/office/drawing/2014/main" id="{1AADB671-E8AC-458D-9064-E85D2612B699}"/>
              </a:ext>
            </a:extLst>
          </p:cNvPr>
          <p:cNvSpPr>
            <a:spLocks noGrp="1"/>
          </p:cNvSpPr>
          <p:nvPr>
            <p:ph type="body" sz="quarter" idx="10"/>
          </p:nvPr>
        </p:nvSpPr>
        <p:spPr/>
        <p:txBody>
          <a:bodyPr>
            <a:normAutofit fontScale="25000" lnSpcReduction="20000"/>
          </a:bodyPr>
          <a:lstStyle/>
          <a:p>
            <a:r>
              <a:rPr lang="en-US" dirty="0"/>
              <a:t># Run Trips Release</a:t>
            </a:r>
          </a:p>
          <a:p>
            <a:br>
              <a:rPr lang="en-US" dirty="0"/>
            </a:br>
            <a:r>
              <a:rPr lang="en-US" dirty="0"/>
              <a:t>trigger:</a:t>
            </a:r>
          </a:p>
          <a:p>
            <a:r>
              <a:rPr lang="en-US" dirty="0"/>
              <a:t>  branches:</a:t>
            </a:r>
          </a:p>
          <a:p>
            <a:r>
              <a:rPr lang="en-US" dirty="0"/>
              <a:t>    include:</a:t>
            </a:r>
          </a:p>
          <a:p>
            <a:r>
              <a:rPr lang="en-US" dirty="0"/>
              <a:t>      - master</a:t>
            </a:r>
          </a:p>
          <a:p>
            <a:r>
              <a:rPr lang="en-US" dirty="0"/>
              <a:t>  paths:</a:t>
            </a:r>
          </a:p>
          <a:p>
            <a:r>
              <a:rPr lang="en-US" dirty="0"/>
              <a:t>    include:</a:t>
            </a:r>
          </a:p>
          <a:p>
            <a:r>
              <a:rPr lang="en-US" dirty="0"/>
              <a:t>    - </a:t>
            </a:r>
            <a:r>
              <a:rPr lang="en-US" dirty="0" err="1"/>
              <a:t>apis</a:t>
            </a:r>
            <a:r>
              <a:rPr lang="en-US" dirty="0"/>
              <a:t>/trips/*</a:t>
            </a:r>
          </a:p>
          <a:p>
            <a:br>
              <a:rPr lang="en-US" dirty="0"/>
            </a:br>
            <a:r>
              <a:rPr lang="en-US" dirty="0"/>
              <a:t>pool:</a:t>
            </a:r>
          </a:p>
          <a:p>
            <a:r>
              <a:rPr lang="en-US" dirty="0"/>
              <a:t>  </a:t>
            </a:r>
            <a:r>
              <a:rPr lang="en-US" dirty="0" err="1"/>
              <a:t>vmImage</a:t>
            </a:r>
            <a:r>
              <a:rPr lang="en-US" dirty="0"/>
              <a:t>: 'ubuntu-latest'</a:t>
            </a:r>
          </a:p>
          <a:p>
            <a:br>
              <a:rPr lang="en-US" dirty="0"/>
            </a:br>
            <a:r>
              <a:rPr lang="en-US" dirty="0"/>
              <a:t>variables:</a:t>
            </a:r>
          </a:p>
          <a:p>
            <a:r>
              <a:rPr lang="en-US" dirty="0"/>
              <a:t>- group: </a:t>
            </a:r>
            <a:r>
              <a:rPr lang="en-US" dirty="0" err="1"/>
              <a:t>AzureResources</a:t>
            </a:r>
            <a:endParaRPr lang="en-US" dirty="0"/>
          </a:p>
          <a:p>
            <a:br>
              <a:rPr lang="en-US" dirty="0"/>
            </a:br>
            <a:r>
              <a:rPr lang="en-US" dirty="0"/>
              <a:t>resources:</a:t>
            </a:r>
          </a:p>
          <a:p>
            <a:r>
              <a:rPr lang="en-US" dirty="0"/>
              <a:t>- repo: self</a:t>
            </a:r>
          </a:p>
          <a:p>
            <a:br>
              <a:rPr lang="en-US" dirty="0"/>
            </a:br>
            <a:r>
              <a:rPr lang="en-US" dirty="0"/>
              <a:t>stages:</a:t>
            </a:r>
          </a:p>
          <a:p>
            <a:r>
              <a:rPr lang="en-US" dirty="0"/>
              <a:t>- stage: </a:t>
            </a:r>
            <a:r>
              <a:rPr lang="en-US" dirty="0" err="1"/>
              <a:t>BuildAndPush</a:t>
            </a:r>
            <a:endParaRPr lang="en-US" dirty="0"/>
          </a:p>
          <a:p>
            <a:r>
              <a:rPr lang="en-US" dirty="0"/>
              <a:t>  </a:t>
            </a:r>
            <a:r>
              <a:rPr lang="en-US" dirty="0" err="1"/>
              <a:t>displayName</a:t>
            </a:r>
            <a:r>
              <a:rPr lang="en-US" dirty="0"/>
              <a:t>: Build and push an image</a:t>
            </a:r>
          </a:p>
          <a:p>
            <a:r>
              <a:rPr lang="en-US" dirty="0"/>
              <a:t>  jobs:  </a:t>
            </a:r>
          </a:p>
          <a:p>
            <a:r>
              <a:rPr lang="en-US" dirty="0"/>
              <a:t>  - job: </a:t>
            </a:r>
            <a:r>
              <a:rPr lang="en-US" dirty="0" err="1"/>
              <a:t>BuildAndPush</a:t>
            </a:r>
            <a:endParaRPr lang="en-US" dirty="0"/>
          </a:p>
          <a:p>
            <a:r>
              <a:rPr lang="en-US" dirty="0"/>
              <a:t>    </a:t>
            </a:r>
            <a:r>
              <a:rPr lang="en-US" dirty="0" err="1"/>
              <a:t>displayName</a:t>
            </a:r>
            <a:r>
              <a:rPr lang="en-US" dirty="0"/>
              <a:t>: Build and Push</a:t>
            </a:r>
          </a:p>
          <a:p>
            <a:r>
              <a:rPr lang="en-US" dirty="0"/>
              <a:t>    pool:</a:t>
            </a:r>
          </a:p>
          <a:p>
            <a:r>
              <a:rPr lang="en-US" dirty="0"/>
              <a:t>      </a:t>
            </a:r>
            <a:r>
              <a:rPr lang="en-US" dirty="0" err="1"/>
              <a:t>vmImage</a:t>
            </a:r>
            <a:r>
              <a:rPr lang="en-US" dirty="0"/>
              <a:t>: 'ubuntu-latest'</a:t>
            </a:r>
          </a:p>
          <a:p>
            <a:r>
              <a:rPr lang="en-US" dirty="0"/>
              <a:t>    steps:</a:t>
            </a:r>
          </a:p>
          <a:p>
            <a:r>
              <a:rPr lang="en-US" dirty="0"/>
              <a:t>    - task: Docker@2</a:t>
            </a:r>
          </a:p>
          <a:p>
            <a:r>
              <a:rPr lang="en-US" dirty="0"/>
              <a:t>      </a:t>
            </a:r>
            <a:r>
              <a:rPr lang="en-US" dirty="0" err="1"/>
              <a:t>displayName</a:t>
            </a:r>
            <a:r>
              <a:rPr lang="en-US" dirty="0"/>
              <a:t>: Build and push an image</a:t>
            </a:r>
          </a:p>
          <a:p>
            <a:r>
              <a:rPr lang="en-US" dirty="0"/>
              <a:t>      inputs:</a:t>
            </a:r>
          </a:p>
          <a:p>
            <a:r>
              <a:rPr lang="en-US" dirty="0"/>
              <a:t>        </a:t>
            </a:r>
            <a:r>
              <a:rPr lang="en-US" dirty="0" err="1"/>
              <a:t>containerRegistry</a:t>
            </a:r>
            <a:r>
              <a:rPr lang="en-US" dirty="0"/>
              <a:t>: $(</a:t>
            </a:r>
            <a:r>
              <a:rPr lang="en-US" dirty="0" err="1"/>
              <a:t>AcrResourceName</a:t>
            </a:r>
            <a:r>
              <a:rPr lang="en-US" dirty="0"/>
              <a:t>)</a:t>
            </a:r>
          </a:p>
          <a:p>
            <a:r>
              <a:rPr lang="en-US" dirty="0"/>
              <a:t>        repository: $(</a:t>
            </a:r>
            <a:r>
              <a:rPr lang="en-US" dirty="0" err="1"/>
              <a:t>AcrRepositoryTrips</a:t>
            </a:r>
            <a:r>
              <a:rPr lang="en-US" dirty="0"/>
              <a:t>)</a:t>
            </a:r>
          </a:p>
          <a:p>
            <a:r>
              <a:rPr lang="en-US" dirty="0"/>
              <a:t>        command: '</a:t>
            </a:r>
            <a:r>
              <a:rPr lang="en-US" dirty="0" err="1"/>
              <a:t>buildAndPush</a:t>
            </a:r>
            <a:r>
              <a:rPr lang="en-US" dirty="0"/>
              <a:t>'</a:t>
            </a:r>
          </a:p>
          <a:p>
            <a:r>
              <a:rPr lang="en-US" dirty="0"/>
              <a:t>        </a:t>
            </a:r>
            <a:r>
              <a:rPr lang="en-US" dirty="0" err="1"/>
              <a:t>Dockerfile</a:t>
            </a:r>
            <a:r>
              <a:rPr lang="en-US" dirty="0"/>
              <a:t>: '$(</a:t>
            </a:r>
            <a:r>
              <a:rPr lang="en-US" dirty="0" err="1"/>
              <a:t>Build.SourcesDirectory</a:t>
            </a:r>
            <a:r>
              <a:rPr lang="en-US" dirty="0"/>
              <a:t>)/</a:t>
            </a:r>
            <a:r>
              <a:rPr lang="en-US" dirty="0" err="1"/>
              <a:t>apis</a:t>
            </a:r>
            <a:r>
              <a:rPr lang="en-US" dirty="0"/>
              <a:t>/trips/</a:t>
            </a:r>
            <a:r>
              <a:rPr lang="en-US" dirty="0" err="1"/>
              <a:t>Dockerfile</a:t>
            </a:r>
            <a:r>
              <a:rPr lang="en-US" dirty="0"/>
              <a:t>'</a:t>
            </a:r>
          </a:p>
          <a:p>
            <a:r>
              <a:rPr lang="en-US" dirty="0"/>
              <a:t>        </a:t>
            </a:r>
            <a:r>
              <a:rPr lang="en-US" dirty="0" err="1"/>
              <a:t>addPipelineData</a:t>
            </a:r>
            <a:r>
              <a:rPr lang="en-US" dirty="0"/>
              <a:t>: false</a:t>
            </a:r>
          </a:p>
          <a:p>
            <a:r>
              <a:rPr lang="en-US" dirty="0"/>
              <a:t>        tags: |</a:t>
            </a:r>
          </a:p>
          <a:p>
            <a:r>
              <a:rPr lang="en-US" dirty="0"/>
              <a:t>          $(</a:t>
            </a:r>
            <a:r>
              <a:rPr lang="en-US" dirty="0" err="1"/>
              <a:t>Build.BuildId</a:t>
            </a:r>
            <a:r>
              <a:rPr lang="en-US" dirty="0"/>
              <a:t>)</a:t>
            </a:r>
          </a:p>
        </p:txBody>
      </p:sp>
    </p:spTree>
    <p:extLst>
      <p:ext uri="{BB962C8B-B14F-4D97-AF65-F5344CB8AC3E}">
        <p14:creationId xmlns:p14="http://schemas.microsoft.com/office/powerpoint/2010/main" val="376839341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42A1-5438-4FC4-BDD9-D9575BB652F7}"/>
              </a:ext>
            </a:extLst>
          </p:cNvPr>
          <p:cNvSpPr>
            <a:spLocks noGrp="1"/>
          </p:cNvSpPr>
          <p:nvPr>
            <p:ph type="title"/>
          </p:nvPr>
        </p:nvSpPr>
        <p:spPr/>
        <p:txBody>
          <a:bodyPr/>
          <a:lstStyle/>
          <a:p>
            <a:r>
              <a:rPr lang="en-US" sz="3200" dirty="0"/>
              <a:t>Challenge 4 MVP – Azure DevOps – YAML Multi-Stage (Stage 2)</a:t>
            </a:r>
          </a:p>
        </p:txBody>
      </p:sp>
      <p:sp>
        <p:nvSpPr>
          <p:cNvPr id="3" name="Text Placeholder 2">
            <a:extLst>
              <a:ext uri="{FF2B5EF4-FFF2-40B4-BE49-F238E27FC236}">
                <a16:creationId xmlns:a16="http://schemas.microsoft.com/office/drawing/2014/main" id="{1AADB671-E8AC-458D-9064-E85D2612B699}"/>
              </a:ext>
            </a:extLst>
          </p:cNvPr>
          <p:cNvSpPr>
            <a:spLocks noGrp="1"/>
          </p:cNvSpPr>
          <p:nvPr>
            <p:ph type="body" sz="quarter" idx="10"/>
          </p:nvPr>
        </p:nvSpPr>
        <p:spPr/>
        <p:txBody>
          <a:bodyPr>
            <a:normAutofit fontScale="25000" lnSpcReduction="20000"/>
          </a:bodyPr>
          <a:lstStyle/>
          <a:p>
            <a:r>
              <a:rPr lang="en-US" dirty="0"/>
              <a:t>- stage: </a:t>
            </a:r>
            <a:r>
              <a:rPr lang="en-US" dirty="0" err="1"/>
              <a:t>releasewebapptostaging</a:t>
            </a:r>
            <a:endParaRPr lang="en-US" dirty="0"/>
          </a:p>
          <a:p>
            <a:r>
              <a:rPr lang="en-US" dirty="0"/>
              <a:t>  </a:t>
            </a:r>
            <a:r>
              <a:rPr lang="en-US" dirty="0" err="1"/>
              <a:t>displayName</a:t>
            </a:r>
            <a:r>
              <a:rPr lang="en-US" dirty="0"/>
              <a:t>: Release POI to App to Staging</a:t>
            </a:r>
          </a:p>
          <a:p>
            <a:r>
              <a:rPr lang="en-US" dirty="0"/>
              <a:t>  jobs:  </a:t>
            </a:r>
          </a:p>
          <a:p>
            <a:r>
              <a:rPr lang="en-US" dirty="0"/>
              <a:t>  - job: </a:t>
            </a:r>
            <a:r>
              <a:rPr lang="en-US" dirty="0" err="1"/>
              <a:t>releasewebapptostaging</a:t>
            </a:r>
            <a:endParaRPr lang="en-US" dirty="0"/>
          </a:p>
          <a:p>
            <a:r>
              <a:rPr lang="en-US" dirty="0"/>
              <a:t>    </a:t>
            </a:r>
            <a:r>
              <a:rPr lang="en-US" dirty="0" err="1"/>
              <a:t>displayName</a:t>
            </a:r>
            <a:r>
              <a:rPr lang="en-US" dirty="0"/>
              <a:t>: Release POI to App to Staging</a:t>
            </a:r>
          </a:p>
          <a:p>
            <a:r>
              <a:rPr lang="en-US" dirty="0"/>
              <a:t>    pool:</a:t>
            </a:r>
          </a:p>
          <a:p>
            <a:r>
              <a:rPr lang="en-US" dirty="0"/>
              <a:t>      </a:t>
            </a:r>
            <a:r>
              <a:rPr lang="en-US" dirty="0" err="1"/>
              <a:t>vmImage</a:t>
            </a:r>
            <a:r>
              <a:rPr lang="en-US" dirty="0"/>
              <a:t>: 'ubuntu-latest'</a:t>
            </a:r>
          </a:p>
          <a:p>
            <a:r>
              <a:rPr lang="en-US" dirty="0"/>
              <a:t>    steps:</a:t>
            </a:r>
          </a:p>
          <a:p>
            <a:r>
              <a:rPr lang="en-US" dirty="0"/>
              <a:t>      - bash: |</a:t>
            </a:r>
          </a:p>
          <a:p>
            <a:r>
              <a:rPr lang="en-US" dirty="0"/>
              <a:t>          # Add variable IMGTAG to all downstream steps</a:t>
            </a:r>
          </a:p>
          <a:p>
            <a:r>
              <a:rPr lang="en-US" dirty="0"/>
              <a:t>          echo '##</a:t>
            </a:r>
            <a:r>
              <a:rPr lang="en-US" dirty="0" err="1"/>
              <a:t>vso</a:t>
            </a:r>
            <a:r>
              <a:rPr lang="en-US" dirty="0"/>
              <a:t>[</a:t>
            </a:r>
            <a:r>
              <a:rPr lang="en-US" dirty="0" err="1"/>
              <a:t>task.setvariable</a:t>
            </a:r>
            <a:r>
              <a:rPr lang="en-US" dirty="0"/>
              <a:t> variable=IMGTAG]latest'</a:t>
            </a:r>
          </a:p>
          <a:p>
            <a:r>
              <a:rPr lang="en-US" dirty="0"/>
              <a:t>        </a:t>
            </a:r>
            <a:r>
              <a:rPr lang="en-US" dirty="0" err="1"/>
              <a:t>displayName</a:t>
            </a:r>
            <a:r>
              <a:rPr lang="en-US" dirty="0"/>
              <a:t>: Create IMGTAG variable</a:t>
            </a:r>
          </a:p>
          <a:p>
            <a:r>
              <a:rPr lang="en-US" dirty="0"/>
              <a:t>      - task: AzureCLI@2</a:t>
            </a:r>
          </a:p>
          <a:p>
            <a:r>
              <a:rPr lang="en-US" dirty="0"/>
              <a:t>        </a:t>
            </a:r>
            <a:r>
              <a:rPr lang="en-US" dirty="0" err="1"/>
              <a:t>displayName</a:t>
            </a:r>
            <a:r>
              <a:rPr lang="en-US" dirty="0"/>
              <a:t>: Retrieve the most current image tag</a:t>
            </a:r>
          </a:p>
          <a:p>
            <a:r>
              <a:rPr lang="en-US" dirty="0"/>
              <a:t>        inputs:</a:t>
            </a:r>
          </a:p>
          <a:p>
            <a:r>
              <a:rPr lang="en-US" dirty="0"/>
              <a:t>          </a:t>
            </a:r>
            <a:r>
              <a:rPr lang="en-US" dirty="0" err="1"/>
              <a:t>azureSubscription</a:t>
            </a:r>
            <a:r>
              <a:rPr lang="en-US" dirty="0"/>
              <a:t>: 'Microsoft Azure (bd147ecf-97a4-4dcb-abf8-22bc55ebe863)'</a:t>
            </a:r>
          </a:p>
          <a:p>
            <a:r>
              <a:rPr lang="en-US" dirty="0"/>
              <a:t>          </a:t>
            </a:r>
            <a:r>
              <a:rPr lang="en-US" dirty="0" err="1"/>
              <a:t>scriptType</a:t>
            </a:r>
            <a:r>
              <a:rPr lang="en-US" dirty="0"/>
              <a:t>: 'bash'</a:t>
            </a:r>
          </a:p>
          <a:p>
            <a:r>
              <a:rPr lang="en-US" dirty="0"/>
              <a:t>          </a:t>
            </a:r>
            <a:r>
              <a:rPr lang="en-US" dirty="0" err="1"/>
              <a:t>scriptLocation</a:t>
            </a:r>
            <a:r>
              <a:rPr lang="en-US" dirty="0"/>
              <a:t>: '</a:t>
            </a:r>
            <a:r>
              <a:rPr lang="en-US" dirty="0" err="1"/>
              <a:t>inlineScript</a:t>
            </a:r>
            <a:r>
              <a:rPr lang="en-US" dirty="0"/>
              <a:t>'</a:t>
            </a:r>
          </a:p>
          <a:p>
            <a:r>
              <a:rPr lang="en-US" dirty="0"/>
              <a:t>          </a:t>
            </a:r>
            <a:r>
              <a:rPr lang="en-US" dirty="0" err="1"/>
              <a:t>inlineScript</a:t>
            </a:r>
            <a:r>
              <a:rPr lang="en-US" dirty="0"/>
              <a:t>: |</a:t>
            </a:r>
          </a:p>
          <a:p>
            <a:r>
              <a:rPr lang="en-US" dirty="0"/>
              <a:t>            # Set IMGTAG value to last written image tag</a:t>
            </a:r>
          </a:p>
          <a:p>
            <a:r>
              <a:rPr lang="en-US" dirty="0"/>
              <a:t>            IMGTAG=$(</a:t>
            </a:r>
            <a:r>
              <a:rPr lang="en-US" dirty="0" err="1"/>
              <a:t>az</a:t>
            </a:r>
            <a:r>
              <a:rPr lang="en-US" dirty="0"/>
              <a:t> </a:t>
            </a:r>
            <a:r>
              <a:rPr lang="en-US" dirty="0" err="1"/>
              <a:t>acr</a:t>
            </a:r>
            <a:r>
              <a:rPr lang="en-US" dirty="0"/>
              <a:t> repository show-tags -n $(</a:t>
            </a:r>
            <a:r>
              <a:rPr lang="en-US" dirty="0" err="1"/>
              <a:t>AcrResourceName</a:t>
            </a:r>
            <a:r>
              <a:rPr lang="en-US" dirty="0"/>
              <a:t>) --repository $(</a:t>
            </a:r>
            <a:r>
              <a:rPr lang="en-US" dirty="0" err="1"/>
              <a:t>AcrRepositoryTrips</a:t>
            </a:r>
            <a:r>
              <a:rPr lang="en-US" dirty="0"/>
              <a:t>) --</a:t>
            </a:r>
            <a:r>
              <a:rPr lang="en-US" dirty="0" err="1"/>
              <a:t>orderby</a:t>
            </a:r>
            <a:r>
              <a:rPr lang="en-US" dirty="0"/>
              <a:t> </a:t>
            </a:r>
            <a:r>
              <a:rPr lang="en-US" dirty="0" err="1"/>
              <a:t>time_desc</a:t>
            </a:r>
            <a:r>
              <a:rPr lang="en-US" dirty="0"/>
              <a:t> -o </a:t>
            </a:r>
            <a:r>
              <a:rPr lang="en-US" dirty="0" err="1"/>
              <a:t>tsv</a:t>
            </a:r>
            <a:r>
              <a:rPr lang="en-US" dirty="0"/>
              <a:t> --query [0])</a:t>
            </a:r>
          </a:p>
          <a:p>
            <a:r>
              <a:rPr lang="en-US" dirty="0"/>
              <a:t>            echo "##</a:t>
            </a:r>
            <a:r>
              <a:rPr lang="en-US" dirty="0" err="1"/>
              <a:t>vso</a:t>
            </a:r>
            <a:r>
              <a:rPr lang="en-US" dirty="0"/>
              <a:t>[</a:t>
            </a:r>
            <a:r>
              <a:rPr lang="en-US" dirty="0" err="1"/>
              <a:t>task.setvariable</a:t>
            </a:r>
            <a:r>
              <a:rPr lang="en-US" dirty="0"/>
              <a:t> variable=IMGTAG]${IMGTAG}"</a:t>
            </a:r>
          </a:p>
          <a:p>
            <a:r>
              <a:rPr lang="en-US" dirty="0"/>
              <a:t>            echo "Proceeding with image tag $(</a:t>
            </a:r>
            <a:r>
              <a:rPr lang="en-US" dirty="0" err="1"/>
              <a:t>AcrRepositoryPoi</a:t>
            </a:r>
            <a:r>
              <a:rPr lang="en-US" dirty="0"/>
              <a:t>):$IMGTAG"</a:t>
            </a:r>
          </a:p>
          <a:p>
            <a:r>
              <a:rPr lang="en-US" dirty="0"/>
              <a:t>      - task: AzureWebAppContainer@1</a:t>
            </a:r>
          </a:p>
          <a:p>
            <a:r>
              <a:rPr lang="en-US" dirty="0"/>
              <a:t>        </a:t>
            </a:r>
            <a:r>
              <a:rPr lang="en-US" dirty="0" err="1"/>
              <a:t>displayName</a:t>
            </a:r>
            <a:r>
              <a:rPr lang="en-US" dirty="0"/>
              <a:t>: Azure Web App on Container Deploy</a:t>
            </a:r>
          </a:p>
          <a:p>
            <a:r>
              <a:rPr lang="en-US" dirty="0"/>
              <a:t>        inputs:</a:t>
            </a:r>
          </a:p>
          <a:p>
            <a:r>
              <a:rPr lang="en-US" dirty="0"/>
              <a:t>          </a:t>
            </a:r>
            <a:r>
              <a:rPr lang="en-US" dirty="0" err="1"/>
              <a:t>azureSubscription</a:t>
            </a:r>
            <a:r>
              <a:rPr lang="en-US" dirty="0"/>
              <a:t>: 'Microsoft Azure (bd147ecf-97a4-4dcb-abf8-22bc55ebe863)'</a:t>
            </a:r>
          </a:p>
          <a:p>
            <a:r>
              <a:rPr lang="en-US" dirty="0"/>
              <a:t>          </a:t>
            </a:r>
            <a:r>
              <a:rPr lang="en-US" dirty="0" err="1"/>
              <a:t>appName</a:t>
            </a:r>
            <a:r>
              <a:rPr lang="en-US" dirty="0"/>
              <a:t>: 'openhack0cy6inq0trips'</a:t>
            </a:r>
          </a:p>
          <a:p>
            <a:r>
              <a:rPr lang="en-US" dirty="0"/>
              <a:t>          </a:t>
            </a:r>
            <a:r>
              <a:rPr lang="en-US" dirty="0" err="1"/>
              <a:t>deployToSlotOrASE</a:t>
            </a:r>
            <a:r>
              <a:rPr lang="en-US" dirty="0"/>
              <a:t>: true</a:t>
            </a:r>
          </a:p>
          <a:p>
            <a:r>
              <a:rPr lang="en-US" dirty="0"/>
              <a:t>          </a:t>
            </a:r>
            <a:r>
              <a:rPr lang="en-US" dirty="0" err="1"/>
              <a:t>resourceGroupName</a:t>
            </a:r>
            <a:r>
              <a:rPr lang="en-US" dirty="0"/>
              <a:t>: 'openhack0cy6inq0rg'</a:t>
            </a:r>
          </a:p>
          <a:p>
            <a:r>
              <a:rPr lang="en-US" dirty="0"/>
              <a:t>          </a:t>
            </a:r>
            <a:r>
              <a:rPr lang="en-US" dirty="0" err="1"/>
              <a:t>slotName</a:t>
            </a:r>
            <a:r>
              <a:rPr lang="en-US" dirty="0"/>
              <a:t>: 'staging'</a:t>
            </a:r>
          </a:p>
          <a:p>
            <a:r>
              <a:rPr lang="en-US" dirty="0"/>
              <a:t>          containers: '$(</a:t>
            </a:r>
            <a:r>
              <a:rPr lang="en-US" dirty="0" err="1"/>
              <a:t>AcrName</a:t>
            </a:r>
            <a:r>
              <a:rPr lang="en-US" dirty="0"/>
              <a:t>)/$(</a:t>
            </a:r>
            <a:r>
              <a:rPr lang="en-US" dirty="0" err="1"/>
              <a:t>AcrRepositoryTrips</a:t>
            </a:r>
            <a:r>
              <a:rPr lang="en-US" dirty="0"/>
              <a:t>):$(IMGTAG)'</a:t>
            </a:r>
          </a:p>
          <a:p>
            <a:r>
              <a:rPr lang="en-US" dirty="0"/>
              <a:t>      - bash: |</a:t>
            </a:r>
          </a:p>
          <a:p>
            <a:r>
              <a:rPr lang="en-US" dirty="0"/>
              <a:t>          echo "Repo with image tag: $(</a:t>
            </a:r>
            <a:r>
              <a:rPr lang="en-US" dirty="0" err="1"/>
              <a:t>AcrName</a:t>
            </a:r>
            <a:r>
              <a:rPr lang="en-US" dirty="0"/>
              <a:t>)/$(</a:t>
            </a:r>
            <a:r>
              <a:rPr lang="en-US" dirty="0" err="1"/>
              <a:t>AcrRepositoryTrips</a:t>
            </a:r>
            <a:r>
              <a:rPr lang="en-US" dirty="0"/>
              <a:t>):$(IMGTAG)"</a:t>
            </a:r>
          </a:p>
          <a:p>
            <a:r>
              <a:rPr lang="en-US" dirty="0"/>
              <a:t>        </a:t>
            </a:r>
            <a:r>
              <a:rPr lang="en-US" dirty="0" err="1"/>
              <a:t>displayName</a:t>
            </a:r>
            <a:r>
              <a:rPr lang="en-US" dirty="0"/>
              <a:t>: Echo build information</a:t>
            </a:r>
          </a:p>
          <a:p>
            <a:r>
              <a:rPr lang="en-US" dirty="0"/>
              <a:t>  - job: </a:t>
            </a:r>
            <a:r>
              <a:rPr lang="en-US" dirty="0" err="1"/>
              <a:t>createworkitem</a:t>
            </a:r>
            <a:endParaRPr lang="en-US" dirty="0"/>
          </a:p>
          <a:p>
            <a:r>
              <a:rPr lang="en-US" dirty="0"/>
              <a:t>    </a:t>
            </a:r>
            <a:r>
              <a:rPr lang="en-US" dirty="0" err="1"/>
              <a:t>displayName</a:t>
            </a:r>
            <a:r>
              <a:rPr lang="en-US" dirty="0"/>
              <a:t>: Create work item on failure</a:t>
            </a:r>
          </a:p>
          <a:p>
            <a:r>
              <a:rPr lang="en-US" dirty="0"/>
              <a:t>    </a:t>
            </a:r>
            <a:r>
              <a:rPr lang="en-US" dirty="0" err="1"/>
              <a:t>dependsOn</a:t>
            </a:r>
            <a:r>
              <a:rPr lang="en-US" dirty="0"/>
              <a:t>: </a:t>
            </a:r>
            <a:r>
              <a:rPr lang="en-US" dirty="0" err="1"/>
              <a:t>releasewebapptostaging</a:t>
            </a:r>
            <a:endParaRPr lang="en-US" dirty="0"/>
          </a:p>
          <a:p>
            <a:r>
              <a:rPr lang="en-US" dirty="0"/>
              <a:t>    condition: failed() # this job will only run if </a:t>
            </a:r>
            <a:r>
              <a:rPr lang="en-US" dirty="0" err="1"/>
              <a:t>rununittest</a:t>
            </a:r>
            <a:r>
              <a:rPr lang="en-US" dirty="0"/>
              <a:t> fails</a:t>
            </a:r>
          </a:p>
          <a:p>
            <a:r>
              <a:rPr lang="en-US" dirty="0"/>
              <a:t>    steps:</a:t>
            </a:r>
          </a:p>
          <a:p>
            <a:r>
              <a:rPr lang="en-US" dirty="0"/>
              <a:t>      - task: CreateWorkItem@1</a:t>
            </a:r>
          </a:p>
          <a:p>
            <a:r>
              <a:rPr lang="en-US" dirty="0"/>
              <a:t>        </a:t>
            </a:r>
            <a:r>
              <a:rPr lang="en-US" dirty="0" err="1"/>
              <a:t>displayName</a:t>
            </a:r>
            <a:r>
              <a:rPr lang="en-US" dirty="0"/>
              <a:t>: Create work item on failure</a:t>
            </a:r>
          </a:p>
          <a:p>
            <a:r>
              <a:rPr lang="en-US" dirty="0"/>
              <a:t>        inputs:</a:t>
            </a:r>
          </a:p>
          <a:p>
            <a:r>
              <a:rPr lang="en-US" dirty="0"/>
              <a:t>          </a:t>
            </a:r>
            <a:r>
              <a:rPr lang="en-US" dirty="0" err="1"/>
              <a:t>workItemType</a:t>
            </a:r>
            <a:r>
              <a:rPr lang="en-US" dirty="0"/>
              <a:t>: 'Issue'</a:t>
            </a:r>
          </a:p>
          <a:p>
            <a:r>
              <a:rPr lang="en-US" dirty="0"/>
              <a:t>          title: 'Build $(</a:t>
            </a:r>
            <a:r>
              <a:rPr lang="en-US" dirty="0" err="1"/>
              <a:t>Build.BuildId</a:t>
            </a:r>
            <a:r>
              <a:rPr lang="en-US" dirty="0"/>
              <a:t>) failed'</a:t>
            </a:r>
          </a:p>
          <a:p>
            <a:endParaRPr lang="en-US" dirty="0"/>
          </a:p>
        </p:txBody>
      </p:sp>
    </p:spTree>
    <p:extLst>
      <p:ext uri="{BB962C8B-B14F-4D97-AF65-F5344CB8AC3E}">
        <p14:creationId xmlns:p14="http://schemas.microsoft.com/office/powerpoint/2010/main" val="424885652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542A1-5438-4FC4-BDD9-D9575BB652F7}"/>
              </a:ext>
            </a:extLst>
          </p:cNvPr>
          <p:cNvSpPr>
            <a:spLocks noGrp="1"/>
          </p:cNvSpPr>
          <p:nvPr>
            <p:ph type="title"/>
          </p:nvPr>
        </p:nvSpPr>
        <p:spPr/>
        <p:txBody>
          <a:bodyPr/>
          <a:lstStyle/>
          <a:p>
            <a:r>
              <a:rPr lang="en-US" sz="3200" dirty="0"/>
              <a:t>Challenge 4 MVP – Azure DevOps – YAML Multi-Stage (Stage 2)</a:t>
            </a:r>
          </a:p>
        </p:txBody>
      </p:sp>
      <p:sp>
        <p:nvSpPr>
          <p:cNvPr id="4" name="Text Placeholder 3">
            <a:extLst>
              <a:ext uri="{FF2B5EF4-FFF2-40B4-BE49-F238E27FC236}">
                <a16:creationId xmlns:a16="http://schemas.microsoft.com/office/drawing/2014/main" id="{5A43B997-7BCB-4945-B280-09BBBC5FB66E}"/>
              </a:ext>
            </a:extLst>
          </p:cNvPr>
          <p:cNvSpPr>
            <a:spLocks noGrp="1"/>
          </p:cNvSpPr>
          <p:nvPr>
            <p:ph type="body" sz="quarter" idx="10"/>
          </p:nvPr>
        </p:nvSpPr>
        <p:spPr>
          <a:xfrm>
            <a:off x="273441" y="1038195"/>
            <a:ext cx="11655078" cy="960263"/>
          </a:xfrm>
        </p:spPr>
        <p:txBody>
          <a:bodyPr/>
          <a:lstStyle/>
          <a:p>
            <a:r>
              <a:rPr lang="en-US" dirty="0"/>
              <a:t>YAML multi-stage pipelines also allow for each stage to be run independently</a:t>
            </a:r>
          </a:p>
        </p:txBody>
      </p:sp>
      <p:pic>
        <p:nvPicPr>
          <p:cNvPr id="5" name="Picture 4">
            <a:extLst>
              <a:ext uri="{FF2B5EF4-FFF2-40B4-BE49-F238E27FC236}">
                <a16:creationId xmlns:a16="http://schemas.microsoft.com/office/drawing/2014/main" id="{200DCF8B-80CF-465B-AED8-127F3E30AC12}"/>
              </a:ext>
            </a:extLst>
          </p:cNvPr>
          <p:cNvPicPr>
            <a:picLocks noChangeAspect="1"/>
          </p:cNvPicPr>
          <p:nvPr/>
        </p:nvPicPr>
        <p:blipFill>
          <a:blip r:embed="rId2"/>
          <a:stretch>
            <a:fillRect/>
          </a:stretch>
        </p:blipFill>
        <p:spPr>
          <a:xfrm>
            <a:off x="6373109" y="1938414"/>
            <a:ext cx="5101863" cy="3986330"/>
          </a:xfrm>
          <a:prstGeom prst="rect">
            <a:avLst/>
          </a:prstGeom>
        </p:spPr>
      </p:pic>
      <p:pic>
        <p:nvPicPr>
          <p:cNvPr id="6" name="Picture 5">
            <a:extLst>
              <a:ext uri="{FF2B5EF4-FFF2-40B4-BE49-F238E27FC236}">
                <a16:creationId xmlns:a16="http://schemas.microsoft.com/office/drawing/2014/main" id="{E460C355-637F-43A6-9BC4-6A369B4C573B}"/>
              </a:ext>
            </a:extLst>
          </p:cNvPr>
          <p:cNvPicPr>
            <a:picLocks noChangeAspect="1"/>
          </p:cNvPicPr>
          <p:nvPr/>
        </p:nvPicPr>
        <p:blipFill>
          <a:blip r:embed="rId3"/>
          <a:stretch>
            <a:fillRect/>
          </a:stretch>
        </p:blipFill>
        <p:spPr>
          <a:xfrm>
            <a:off x="269240" y="2960835"/>
            <a:ext cx="4560851" cy="1941488"/>
          </a:xfrm>
          <a:prstGeom prst="rect">
            <a:avLst/>
          </a:prstGeom>
        </p:spPr>
      </p:pic>
      <p:cxnSp>
        <p:nvCxnSpPr>
          <p:cNvPr id="7" name="Straight Arrow Connector 6">
            <a:extLst>
              <a:ext uri="{FF2B5EF4-FFF2-40B4-BE49-F238E27FC236}">
                <a16:creationId xmlns:a16="http://schemas.microsoft.com/office/drawing/2014/main" id="{1BA90F2F-7991-44C8-BF63-617A3552B223}"/>
              </a:ext>
            </a:extLst>
          </p:cNvPr>
          <p:cNvCxnSpPr>
            <a:cxnSpLocks/>
            <a:stCxn id="6" idx="3"/>
          </p:cNvCxnSpPr>
          <p:nvPr/>
        </p:nvCxnSpPr>
        <p:spPr>
          <a:xfrm>
            <a:off x="4830091" y="3931579"/>
            <a:ext cx="1543018" cy="17869"/>
          </a:xfrm>
          <a:prstGeom prst="straightConnector1">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17122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02CF75-3156-B44A-9B7C-7BC2549DE946}"/>
              </a:ext>
            </a:extLst>
          </p:cNvPr>
          <p:cNvSpPr>
            <a:spLocks noGrp="1"/>
          </p:cNvSpPr>
          <p:nvPr>
            <p:ph type="title"/>
          </p:nvPr>
        </p:nvSpPr>
        <p:spPr/>
        <p:txBody>
          <a:bodyPr/>
          <a:lstStyle/>
          <a:p>
            <a:r>
              <a:rPr lang="en-US" dirty="0"/>
              <a:t>Challenge 4</a:t>
            </a:r>
          </a:p>
        </p:txBody>
      </p:sp>
      <p:sp>
        <p:nvSpPr>
          <p:cNvPr id="4" name="Text Placeholder 3">
            <a:extLst>
              <a:ext uri="{FF2B5EF4-FFF2-40B4-BE49-F238E27FC236}">
                <a16:creationId xmlns:a16="http://schemas.microsoft.com/office/drawing/2014/main" id="{BC22C1FF-A895-4216-BEC7-D3C74474C68B}"/>
              </a:ext>
            </a:extLst>
          </p:cNvPr>
          <p:cNvSpPr>
            <a:spLocks noGrp="1"/>
          </p:cNvSpPr>
          <p:nvPr>
            <p:ph type="body" sz="quarter" idx="10"/>
          </p:nvPr>
        </p:nvSpPr>
        <p:spPr/>
        <p:txBody>
          <a:bodyPr/>
          <a:lstStyle/>
          <a:p>
            <a:r>
              <a:rPr lang="en-US" dirty="0"/>
              <a:t>Implement continuous deployment (CD) – GitHub</a:t>
            </a:r>
          </a:p>
        </p:txBody>
      </p:sp>
    </p:spTree>
    <p:extLst>
      <p:ext uri="{BB962C8B-B14F-4D97-AF65-F5344CB8AC3E}">
        <p14:creationId xmlns:p14="http://schemas.microsoft.com/office/powerpoint/2010/main" val="387620787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C81F-B909-4644-8C72-9A7938C898D1}"/>
              </a:ext>
            </a:extLst>
          </p:cNvPr>
          <p:cNvSpPr>
            <a:spLocks noGrp="1"/>
          </p:cNvSpPr>
          <p:nvPr>
            <p:ph type="title"/>
          </p:nvPr>
        </p:nvSpPr>
        <p:spPr/>
        <p:txBody>
          <a:bodyPr/>
          <a:lstStyle/>
          <a:p>
            <a:r>
              <a:rPr lang="en-US" dirty="0"/>
              <a:t>Challenge 4 MVP – GitHub Actions</a:t>
            </a:r>
          </a:p>
        </p:txBody>
      </p:sp>
      <p:sp>
        <p:nvSpPr>
          <p:cNvPr id="3" name="Text Placeholder 2">
            <a:extLst>
              <a:ext uri="{FF2B5EF4-FFF2-40B4-BE49-F238E27FC236}">
                <a16:creationId xmlns:a16="http://schemas.microsoft.com/office/drawing/2014/main" id="{6BA6BDA9-F445-4058-AF67-E95FBC707EC6}"/>
              </a:ext>
            </a:extLst>
          </p:cNvPr>
          <p:cNvSpPr>
            <a:spLocks noGrp="1"/>
          </p:cNvSpPr>
          <p:nvPr>
            <p:ph type="body" sz="quarter" idx="10"/>
          </p:nvPr>
        </p:nvSpPr>
        <p:spPr>
          <a:xfrm>
            <a:off x="273441" y="1038195"/>
            <a:ext cx="11655078" cy="3459409"/>
          </a:xfrm>
        </p:spPr>
        <p:txBody>
          <a:bodyPr/>
          <a:lstStyle/>
          <a:p>
            <a:r>
              <a:rPr lang="en-US" dirty="0"/>
              <a:t>Teams will be extending existing workflow or creating new workflow based on their approach</a:t>
            </a:r>
            <a:br>
              <a:rPr lang="en-US" dirty="0"/>
            </a:br>
            <a:endParaRPr lang="en-US" dirty="0"/>
          </a:p>
          <a:p>
            <a:r>
              <a:rPr lang="en-US" dirty="0"/>
              <a:t>Teams will have the option of using the provisioned Azure Container Registry (ACR) or use the integrated GitHub Packages docker repository.</a:t>
            </a:r>
            <a:br>
              <a:rPr lang="en-US" dirty="0"/>
            </a:br>
            <a:endParaRPr lang="en-US" dirty="0"/>
          </a:p>
          <a:p>
            <a:r>
              <a:rPr lang="en-US" dirty="0"/>
              <a:t>To publish a to an Azure Web App for Containers, teams can use the Azure/webapps-deploy action or the </a:t>
            </a:r>
            <a:r>
              <a:rPr lang="en-US" dirty="0" err="1"/>
              <a:t>az</a:t>
            </a:r>
            <a:r>
              <a:rPr lang="en-US" dirty="0"/>
              <a:t> cli.</a:t>
            </a:r>
          </a:p>
        </p:txBody>
      </p:sp>
    </p:spTree>
    <p:extLst>
      <p:ext uri="{BB962C8B-B14F-4D97-AF65-F5344CB8AC3E}">
        <p14:creationId xmlns:p14="http://schemas.microsoft.com/office/powerpoint/2010/main" val="30630314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C81F-B909-4644-8C72-9A7938C898D1}"/>
              </a:ext>
            </a:extLst>
          </p:cNvPr>
          <p:cNvSpPr>
            <a:spLocks noGrp="1"/>
          </p:cNvSpPr>
          <p:nvPr>
            <p:ph type="title"/>
          </p:nvPr>
        </p:nvSpPr>
        <p:spPr/>
        <p:txBody>
          <a:bodyPr/>
          <a:lstStyle/>
          <a:p>
            <a:r>
              <a:rPr lang="en-US" dirty="0"/>
              <a:t>Challenge 4 MVP – GitHub Actions - ACR</a:t>
            </a:r>
          </a:p>
        </p:txBody>
      </p:sp>
      <p:sp>
        <p:nvSpPr>
          <p:cNvPr id="3" name="Text Placeholder 2">
            <a:extLst>
              <a:ext uri="{FF2B5EF4-FFF2-40B4-BE49-F238E27FC236}">
                <a16:creationId xmlns:a16="http://schemas.microsoft.com/office/drawing/2014/main" id="{6BA6BDA9-F445-4058-AF67-E95FBC707EC6}"/>
              </a:ext>
            </a:extLst>
          </p:cNvPr>
          <p:cNvSpPr>
            <a:spLocks noGrp="1"/>
          </p:cNvSpPr>
          <p:nvPr>
            <p:ph type="body" sz="quarter" idx="10"/>
          </p:nvPr>
        </p:nvSpPr>
        <p:spPr>
          <a:xfrm>
            <a:off x="273441" y="1038195"/>
            <a:ext cx="7253110" cy="1834401"/>
          </a:xfrm>
        </p:spPr>
        <p:txBody>
          <a:bodyPr/>
          <a:lstStyle/>
          <a:p>
            <a:r>
              <a:rPr lang="en-US" sz="2000" dirty="0"/>
              <a:t>In order to use ACR. The username and password from the registry must be added as secrets to the repo.</a:t>
            </a:r>
          </a:p>
          <a:p>
            <a:endParaRPr lang="en-US" sz="2000" dirty="0"/>
          </a:p>
          <a:p>
            <a:r>
              <a:rPr lang="en-US" sz="2000" dirty="0"/>
              <a:t>Prior to the docker build and push, teams should add a docker login action that uses the secrets.</a:t>
            </a:r>
          </a:p>
          <a:p>
            <a:endParaRPr lang="en-US" sz="2000" dirty="0"/>
          </a:p>
          <a:p>
            <a:endParaRPr lang="en-US" sz="2000" dirty="0"/>
          </a:p>
        </p:txBody>
      </p:sp>
      <p:pic>
        <p:nvPicPr>
          <p:cNvPr id="5" name="Picture 4">
            <a:extLst>
              <a:ext uri="{FF2B5EF4-FFF2-40B4-BE49-F238E27FC236}">
                <a16:creationId xmlns:a16="http://schemas.microsoft.com/office/drawing/2014/main" id="{E52FA4AD-444A-4551-8F9B-1E4BC02973F9}"/>
              </a:ext>
            </a:extLst>
          </p:cNvPr>
          <p:cNvPicPr>
            <a:picLocks noChangeAspect="1"/>
          </p:cNvPicPr>
          <p:nvPr/>
        </p:nvPicPr>
        <p:blipFill>
          <a:blip r:embed="rId2"/>
          <a:stretch>
            <a:fillRect/>
          </a:stretch>
        </p:blipFill>
        <p:spPr>
          <a:xfrm>
            <a:off x="7526551" y="1427671"/>
            <a:ext cx="4588310" cy="2001329"/>
          </a:xfrm>
          <a:prstGeom prst="rect">
            <a:avLst/>
          </a:prstGeom>
        </p:spPr>
      </p:pic>
      <p:sp>
        <p:nvSpPr>
          <p:cNvPr id="9" name="TextBox 8">
            <a:extLst>
              <a:ext uri="{FF2B5EF4-FFF2-40B4-BE49-F238E27FC236}">
                <a16:creationId xmlns:a16="http://schemas.microsoft.com/office/drawing/2014/main" id="{B3C36756-87DB-49D8-9CA6-65B854E68993}"/>
              </a:ext>
            </a:extLst>
          </p:cNvPr>
          <p:cNvSpPr txBox="1"/>
          <p:nvPr/>
        </p:nvSpPr>
        <p:spPr>
          <a:xfrm>
            <a:off x="255805" y="3985405"/>
            <a:ext cx="11550632" cy="523220"/>
          </a:xfrm>
          <a:prstGeom prst="rect">
            <a:avLst/>
          </a:prstGeom>
          <a:noFill/>
        </p:spPr>
        <p:txBody>
          <a:bodyPr wrap="square">
            <a:spAutoFit/>
          </a:bodyPr>
          <a:lstStyle/>
          <a:p>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name</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Docker login</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run</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docker login $registry -u ${{ </a:t>
            </a:r>
            <a:r>
              <a:rPr lang="en-US" sz="1400" b="0" dirty="0" err="1">
                <a:solidFill>
                  <a:srgbClr val="CE9178"/>
                </a:solidFill>
                <a:effectLst/>
                <a:latin typeface="Consolas" panose="020B0609020204030204" pitchFamily="49" charset="0"/>
              </a:rPr>
              <a:t>secrets.</a:t>
            </a:r>
            <a:r>
              <a:rPr lang="en-US" sz="1400" dirty="0" err="1">
                <a:solidFill>
                  <a:srgbClr val="CE9178"/>
                </a:solidFill>
                <a:latin typeface="Consolas" panose="020B0609020204030204" pitchFamily="49" charset="0"/>
              </a:rPr>
              <a:t>ACR_USER</a:t>
            </a:r>
            <a:r>
              <a:rPr lang="en-US" sz="1400" b="0" dirty="0">
                <a:solidFill>
                  <a:srgbClr val="CE9178"/>
                </a:solidFill>
                <a:effectLst/>
                <a:latin typeface="Consolas" panose="020B0609020204030204" pitchFamily="49" charset="0"/>
              </a:rPr>
              <a:t> }} -p ${{ </a:t>
            </a:r>
            <a:r>
              <a:rPr lang="en-US" sz="1400" b="0" dirty="0" err="1">
                <a:solidFill>
                  <a:srgbClr val="CE9178"/>
                </a:solidFill>
                <a:effectLst/>
                <a:latin typeface="Consolas" panose="020B0609020204030204" pitchFamily="49" charset="0"/>
              </a:rPr>
              <a:t>secrets.ACR_KEY</a:t>
            </a:r>
            <a:r>
              <a:rPr lang="en-US" sz="1400" b="0" dirty="0">
                <a:solidFill>
                  <a:srgbClr val="CE9178"/>
                </a:solidFill>
                <a:effectLst/>
                <a:latin typeface="Consolas" panose="020B0609020204030204" pitchFamily="49" charset="0"/>
              </a:rPr>
              <a:t> }}</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25176113"/>
      </p:ext>
    </p:extLst>
  </p:cSld>
  <p:clrMapOvr>
    <a:masterClrMapping/>
  </p:clrMapOvr>
  <p:transition>
    <p:fade/>
  </p:transition>
</p:sld>
</file>

<file path=ppt/theme/theme1.xml><?xml version="1.0" encoding="utf-8"?>
<a:theme xmlns:a="http://schemas.openxmlformats.org/drawingml/2006/main" name="OpenHack Template Black">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0.potx" id="{17662C09-4D96-42AE-AE74-219D1A618C70}" vid="{95337A88-F4DF-4C60-8E6B-1CC04ADFC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16727</Words>
  <Application>Microsoft Office PowerPoint</Application>
  <PresentationFormat>Widescreen</PresentationFormat>
  <Paragraphs>1713</Paragraphs>
  <Slides>165</Slides>
  <Notes>37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165</vt:i4>
      </vt:variant>
    </vt:vector>
  </HeadingPairs>
  <TitlesOfParts>
    <vt:vector size="175" baseType="lpstr">
      <vt:lpstr>Arial</vt:lpstr>
      <vt:lpstr>Calibri</vt:lpstr>
      <vt:lpstr>Consolas</vt:lpstr>
      <vt:lpstr>Lucida Console</vt:lpstr>
      <vt:lpstr>Segoe UI</vt:lpstr>
      <vt:lpstr>Segoe UI Light</vt:lpstr>
      <vt:lpstr>Segoe UI Semibold</vt:lpstr>
      <vt:lpstr>Segoe UI Semilight</vt:lpstr>
      <vt:lpstr>Wingdings</vt:lpstr>
      <vt:lpstr>OpenHack Template Black</vt:lpstr>
      <vt:lpstr>PowerPoint Presentation</vt:lpstr>
      <vt:lpstr>What is OpenHack?</vt:lpstr>
      <vt:lpstr>Coach responsibilities</vt:lpstr>
      <vt:lpstr>How do the coaches support success?</vt:lpstr>
      <vt:lpstr>PowerPoint Presentation</vt:lpstr>
      <vt:lpstr>OpenHack Event Code of Conduct </vt:lpstr>
      <vt:lpstr>PowerPoint Presentation</vt:lpstr>
      <vt:lpstr>Some things to keep in mind...</vt:lpstr>
      <vt:lpstr> Couple more things to keep in mind…</vt:lpstr>
      <vt:lpstr>Final things to keep in mind </vt:lpstr>
      <vt:lpstr>OpenHack Theme</vt:lpstr>
      <vt:lpstr>DevOps is a team sport  1 - People     2 - Process         3 - Technology</vt:lpstr>
      <vt:lpstr>Challenge Walkthrough </vt:lpstr>
      <vt:lpstr>Architecture – Azure Services</vt:lpstr>
      <vt:lpstr>Architecture – Application and Application APIs</vt:lpstr>
      <vt:lpstr>Architecture – Application Extras</vt:lpstr>
      <vt:lpstr>Challenge timings</vt:lpstr>
      <vt:lpstr>Challenge timing guidance</vt:lpstr>
      <vt:lpstr>For each challenge</vt:lpstr>
      <vt:lpstr>Environment stability</vt:lpstr>
      <vt:lpstr>Challenge 0</vt:lpstr>
      <vt:lpstr>Challenge 0 MVP</vt:lpstr>
      <vt:lpstr>Challenge 1</vt:lpstr>
      <vt:lpstr>Challenge 1 MVP</vt:lpstr>
      <vt:lpstr>Challenge 1 MVP – DevOps Tool Selection and Configuration</vt:lpstr>
      <vt:lpstr>Challenge 1 MVP</vt:lpstr>
      <vt:lpstr>Challenge 1 Success Criteria</vt:lpstr>
      <vt:lpstr>Challenge 1 Responses</vt:lpstr>
      <vt:lpstr>Challenge 1 Responses</vt:lpstr>
      <vt:lpstr>Challenge 1 Known Issues</vt:lpstr>
      <vt:lpstr>Challenge 1 Known Issues</vt:lpstr>
      <vt:lpstr>Challenge 1 Known Issues</vt:lpstr>
      <vt:lpstr>Challenge 2</vt:lpstr>
      <vt:lpstr>Challenge 2 MVP</vt:lpstr>
      <vt:lpstr>Challenge 2 Success Criteria</vt:lpstr>
      <vt:lpstr>Challenge 2 Responses</vt:lpstr>
      <vt:lpstr>Challenge 2</vt:lpstr>
      <vt:lpstr>Challenge 2 MVP – Azure DevOps</vt:lpstr>
      <vt:lpstr>Challenge 2</vt:lpstr>
      <vt:lpstr>Challenge 2 MVP – GitHub</vt:lpstr>
      <vt:lpstr>Challenge 2 MVP – GitHub</vt:lpstr>
      <vt:lpstr>Challenge 2 MVP – GitHub</vt:lpstr>
      <vt:lpstr>Challenge 3</vt:lpstr>
      <vt:lpstr>Challenge 3 MVP</vt:lpstr>
      <vt:lpstr>Challenge 3 Success Criteria</vt:lpstr>
      <vt:lpstr>Challenge 3 Responses</vt:lpstr>
      <vt:lpstr>Challenge 3</vt:lpstr>
      <vt:lpstr>Challenge 3 MVP – Azure DevOps</vt:lpstr>
      <vt:lpstr>Challenge 3 MVP – Azure DevOps</vt:lpstr>
      <vt:lpstr>Challenge 3 MVP – Azure DevOps</vt:lpstr>
      <vt:lpstr>Challenge 3 MVP – Azure DevOps</vt:lpstr>
      <vt:lpstr>Challenge 3 MVP – Azure DevOps</vt:lpstr>
      <vt:lpstr>Challenge 3 Responses – Azure DevOps</vt:lpstr>
      <vt:lpstr>Challenge 3 MVP – Azure DevOps – Testing Documentation</vt:lpstr>
      <vt:lpstr>Challenge 3 MVP – Azure DevOps – POI Classic Editor</vt:lpstr>
      <vt:lpstr>Challenge 3 MVP – Azure DevOps – POI Classic Editor</vt:lpstr>
      <vt:lpstr>Challenge 3 MVP – Azure DevOps – POI Classic Editor</vt:lpstr>
      <vt:lpstr>Challenge 3 MVP – Azure DevOps – POI Classic Editor</vt:lpstr>
      <vt:lpstr>Challenge 3 MVP – Azure DevOps – POI YAML</vt:lpstr>
      <vt:lpstr>Challenge 3 MVP – Azure DevOps – Trips Classic Editor</vt:lpstr>
      <vt:lpstr>Challenge 3 MVP – Azure DevOps – Trips Classic Editor</vt:lpstr>
      <vt:lpstr>Challenge 3 MVP – Azure DevOps – Trips Classic Editor</vt:lpstr>
      <vt:lpstr>Challenge 3 MVP – Azure DevOps – Trips YAML</vt:lpstr>
      <vt:lpstr>Challenge 3 MVP – Azure DevOps – User-Java Classic Editor</vt:lpstr>
      <vt:lpstr>Challenge 3 MVP – Azure DevOps – User-Java Classic Editor</vt:lpstr>
      <vt:lpstr>Challenge 3 MVP – Azure DevOps – User-Java YAML</vt:lpstr>
      <vt:lpstr>Challenge 3 MVP – Azure DevOps – UserProfile Classic Editor</vt:lpstr>
      <vt:lpstr>Challenge 3 MVP – Azure DevOps – UserProfile Classic Editor</vt:lpstr>
      <vt:lpstr>Challenge 3 MVP – Azure DevOps – UserProfile Classic Editor</vt:lpstr>
      <vt:lpstr>Challenge 3 MVP – Azure DevOps – UserProfile YAML</vt:lpstr>
      <vt:lpstr>Challenge 3</vt:lpstr>
      <vt:lpstr>Challenge 3 MVP – GitHub - POI </vt:lpstr>
      <vt:lpstr>Challenge 3 MVP – GitHub – POI</vt:lpstr>
      <vt:lpstr>Challenge 3 MVP – GitHub – Trips</vt:lpstr>
      <vt:lpstr>Challenge 3 MVP – GitHub – User Java</vt:lpstr>
      <vt:lpstr>Challenge 3 MVP – GitHub – User Profile</vt:lpstr>
      <vt:lpstr>Challenge 3 Responses – GitHub</vt:lpstr>
      <vt:lpstr>Challenge 4</vt:lpstr>
      <vt:lpstr>Challenge 4 MVP</vt:lpstr>
      <vt:lpstr>Challenge 4 MVP</vt:lpstr>
      <vt:lpstr>Challenge 4 Success Criteria</vt:lpstr>
      <vt:lpstr>Challenge 4</vt:lpstr>
      <vt:lpstr>Challenge 4 MVP – Azure DevOps</vt:lpstr>
      <vt:lpstr>Challenge 4 MVP – Azure DevOps – Traditional Docker build</vt:lpstr>
      <vt:lpstr>Challenge 4 MVP – Azure DevOps – Traditional Docker build YAML</vt:lpstr>
      <vt:lpstr>Challenge 4 MVP – Azure DevOps – ACR Build Tasks</vt:lpstr>
      <vt:lpstr>Challenge 4 MVP – Azure DevOps – ACR Build Tasks YAML</vt:lpstr>
      <vt:lpstr>Challenge 4 MVP – Azure DevOps – Classic Release</vt:lpstr>
      <vt:lpstr>Challenge 4 MVP – Azure DevOps – Classic Release</vt:lpstr>
      <vt:lpstr>Challenge 4 MVP – Azure DevOps – Classic Release</vt:lpstr>
      <vt:lpstr>Challenge 4 MVP – Azure DevOps – YAML Release (chained)</vt:lpstr>
      <vt:lpstr>Challenge 4 MVP – Azure DevOps – YAML Release (chained)</vt:lpstr>
      <vt:lpstr>Challenge 4 MVP – Azure DevOps – YAML Release (chained)</vt:lpstr>
      <vt:lpstr>Challenge 4 MVP – Azure DevOps – YAML Multi-Stage (Stage 1)</vt:lpstr>
      <vt:lpstr>Challenge 4 MVP – Azure DevOps – YAML Multi-Stage (Stage 2)</vt:lpstr>
      <vt:lpstr>Challenge 4 MVP – Azure DevOps – YAML Multi-Stage (Stage 2)</vt:lpstr>
      <vt:lpstr>Challenge 4</vt:lpstr>
      <vt:lpstr>Challenge 4 MVP – GitHub Actions</vt:lpstr>
      <vt:lpstr>Challenge 4 MVP – GitHub Actions - ACR</vt:lpstr>
      <vt:lpstr>Challenge 4 MVP – GitHub Actions – Github Packages</vt:lpstr>
      <vt:lpstr>Challenge 4 MVP – GitHub </vt:lpstr>
      <vt:lpstr>Challenge 5</vt:lpstr>
      <vt:lpstr>Challenge 5 MVP</vt:lpstr>
      <vt:lpstr>Challenge 5 Success Criteria</vt:lpstr>
      <vt:lpstr>Challenge 5 Responses</vt:lpstr>
      <vt:lpstr>Challenge 5 Responses</vt:lpstr>
      <vt:lpstr>Challenge 5 Responses</vt:lpstr>
      <vt:lpstr>Challenge 5</vt:lpstr>
      <vt:lpstr>Challenge 5 MVP – Azure DevOps</vt:lpstr>
      <vt:lpstr>Challenge 5 MVP – Azure DevOps – Classic Release</vt:lpstr>
      <vt:lpstr>Challenge 5 MVP – Azure DevOps – Classic Release</vt:lpstr>
      <vt:lpstr>Challenge 5 MVP – Azure DevOps – Classic Release</vt:lpstr>
      <vt:lpstr>Challenge 5 MVP – Azure DevOps – Polling Script Modification</vt:lpstr>
      <vt:lpstr>Challenge 5 MVP – Azure DevOps – Classic Release</vt:lpstr>
      <vt:lpstr>Challenge 5 MVP – Azure DevOps – Classic Release</vt:lpstr>
      <vt:lpstr>Challenge 5 MVP – Azure DevOps – Classic Release</vt:lpstr>
      <vt:lpstr>Challenge 5 MVP – Azure DevOps – Classic Release</vt:lpstr>
      <vt:lpstr>Challenge 5 MVP – Azure DevOps – Classic Release</vt:lpstr>
      <vt:lpstr>Challenge 5</vt:lpstr>
      <vt:lpstr>Challenge 5 MVP – GitHub – POI Blue Green</vt:lpstr>
      <vt:lpstr>Challenge 6</vt:lpstr>
      <vt:lpstr>Challenge 6 MVP</vt:lpstr>
      <vt:lpstr>Challenge 6 MVP</vt:lpstr>
      <vt:lpstr>Challenge 6 Success Criteria</vt:lpstr>
      <vt:lpstr>Challenge 6 Responses</vt:lpstr>
      <vt:lpstr>Challenge 6 Responses</vt:lpstr>
      <vt:lpstr>Challenge 6 Responses</vt:lpstr>
      <vt:lpstr>Challenge 6 Responses</vt:lpstr>
      <vt:lpstr>Challenge 6 Responses</vt:lpstr>
      <vt:lpstr>Challenge 6 Responses</vt:lpstr>
      <vt:lpstr>Challenge 7</vt:lpstr>
      <vt:lpstr>Challenge 7 MVP</vt:lpstr>
      <vt:lpstr>Challenge 7 Success Criteria</vt:lpstr>
      <vt:lpstr>Challenge 7 Success Criteria</vt:lpstr>
      <vt:lpstr>Challenge 7</vt:lpstr>
      <vt:lpstr>Challenge 7 MVP – Azure DevOps</vt:lpstr>
      <vt:lpstr>Challenge 7 MVP – Azure DevOps – Build </vt:lpstr>
      <vt:lpstr>Challenge 7 MVP – Azure DevOps – Build </vt:lpstr>
      <vt:lpstr>Challenge 7 MVP – Azure DevOps – Build </vt:lpstr>
      <vt:lpstr>Challenge 7 MVP – Azure DevOps – Build </vt:lpstr>
      <vt:lpstr>Challenge 7 MVP – Azure DevOps – Build </vt:lpstr>
      <vt:lpstr>Challenge 7 MVP – Azure DevOps – Build </vt:lpstr>
      <vt:lpstr>Challenge 7 MVP – Azure DevOps – Release </vt:lpstr>
      <vt:lpstr>Challenge 7 MVP – Azure DevOps – Release </vt:lpstr>
      <vt:lpstr>Challenge 7 MVP – Azure DevOps – BlazeMeter</vt:lpstr>
      <vt:lpstr>Challenge 7 MVP – Azure DevOps – BlazeMeter</vt:lpstr>
      <vt:lpstr>Challenge 7</vt:lpstr>
      <vt:lpstr>Challenge 7 MVP – GitHub – Dependency Scanning</vt:lpstr>
      <vt:lpstr>Challenge 7 MVP – GitHub – Code Coverage</vt:lpstr>
      <vt:lpstr>Challenge 7 MVP – GitHub – Load Testing – Apache Bench</vt:lpstr>
      <vt:lpstr>Challenge 7 MVP – GitHub – Load Testing – Load Impact</vt:lpstr>
      <vt:lpstr>Challenge 8</vt:lpstr>
      <vt:lpstr>Challenge 8 MVP</vt:lpstr>
      <vt:lpstr>Challenge 8 Success Criteria</vt:lpstr>
      <vt:lpstr>Challenge 8</vt:lpstr>
      <vt:lpstr>Challenge 8 MVP – Azure DevOps</vt:lpstr>
      <vt:lpstr>Challenge 8 MVP – Azure DevOps – Canary Release</vt:lpstr>
      <vt:lpstr>Challenge 8 MVP – Azure DevOps – Canary Release</vt:lpstr>
      <vt:lpstr>Challenge 8 MVP – Azure DevOps – Canary Release</vt:lpstr>
      <vt:lpstr>Challenge 8 MVP – Azure DevOps – Canary Release</vt:lpstr>
      <vt:lpstr>Challenge 8 MVP – Azure DevOps – Canary Release</vt:lpstr>
      <vt:lpstr>Challenge 8</vt:lpstr>
      <vt:lpstr>Challenge 8 MVP – GitHub </vt:lpstr>
      <vt:lpstr>You have a Team for communication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cp:revision>
  <dcterms:created xsi:type="dcterms:W3CDTF">2019-09-10T19:46:50Z</dcterms:created>
  <dcterms:modified xsi:type="dcterms:W3CDTF">2020-05-22T16:30:44Z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2020-05-22T01:01:32Z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94afcfae-7dce-43b1-b1a4-439e4b5c03ac</vt:lpwstr>
  </property>
  <property fmtid="{D5CDD505-2E9C-101B-9397-08002B2CF9AE}" pid="8" name="MSIP_Label_f42aa342-8706-4288-bd11-ebb85995028c_ContentBits">
    <vt:lpwstr>0</vt:lpwstr>
  </property>
</Properties>
</file>